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31"/>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arget="slides/slide22.xml" Type="http://schemas.openxmlformats.org/officeDocument/2006/relationships/slide"/>  <Relationship Id="rId24" Target="slides/slide23.xml" Type="http://schemas.openxmlformats.org/officeDocument/2006/relationships/slide"/>  <Relationship Id="rId25" Target="slides/slide24.xml" Type="http://schemas.openxmlformats.org/officeDocument/2006/relationships/slide"/>  <Relationship Id="rId26" Target="slides/slide25.xml" Type="http://schemas.openxmlformats.org/officeDocument/2006/relationships/slide"/>  <Relationship Id="rId27" Type="http://schemas.openxmlformats.org/officeDocument/2006/relationships/presProps" Target="presProps.xml"/>  <Relationship Id="rId28" Type="http://schemas.openxmlformats.org/officeDocument/2006/relationships/viewProps" Target="viewProps.xml"/>  <Relationship Id="rId29" Type="http://schemas.openxmlformats.org/officeDocument/2006/relationships/theme" Target="theme/theme1.xml"/>  <Relationship Id="rId30" Type="http://schemas.openxmlformats.org/officeDocument/2006/relationships/tableStyles" Target="tableStyles.xml"/>  <Relationship Id="rId31"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My name is Kyle Black. I'm based out of Austin Texas and today I'm going to present: Fighting Explotation with Convoltional Neural Networks.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photos, which are examples of CSEC solicitation ads, were provided by the exchange initiative, a project headed by the University of Washington in St Louis. 
Solicitation photos poses challenges due to low quality of images and uncommon camera angles.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database of photos comes from a project called Traffik Cam, which encourages everyday app users to take photographs of the hotel rooms that they stay in. A typical entry takes at least two photo graphs, One of the bedrooms in the hotel and one of the bathroom. 
These hotels are separated according to a unique hotel ID number and a hotel chain number (indicating a specific hotel brand name). And I 'll get into more details about the data set in a moment.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are the sequence of events I've been working on. The first part was to wrangle the data and filter out some of the uncategorized data and very small-sized data classes. And classes for this I mean specfic hotel brands. Which i paired together with a list of the most popular hotel brands in the US to give the classification a little more clarity.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Sete that was put throught the net work is large close to 56 Gigabittes of photos of wildly varying dimensions. Nearly 100,000 images. 
Hotel rooms are an extrodinary difficult challenge in the ther is high intra class variation, and low interclass variation. (esentially meaning all hotel rooms kinda look the same, but hotels can wildy vary even among the smae hotel chain.)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would expect the most popular hotel chains have the most images in the data set. The largest class seen here are uncategorized images that would be dropped for training the 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random sample of hotel rom shots. as you can see, it's easy for humans to instantly recognize and classify objects like cats or dogs. But It's impossivle for us o differeintiate to show which brand is which.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the database looked like. I ended up randomly adding a column of hotel chains to clarify more on the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 warning. The following presentation contains a discussion about some sensitive subject matter. So I will advise discretion for the audience.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Human trafficking is a crisis. While Human trafficking has been a tragic part of our existence for millenia.Yet many are oblivious to the illicit trade of human beings that takes place around the world that continues to this day, Including highly developed nations like the United States and Canada. MEn women and children are explotied for their labor, for their incsription and for sexual abuse. 
This project attempts to find a small sliver of solutions to the horrific problem of the commercial sexual explotation of children. Know as CSEC. Which I will refer to it as throughout this presentation. 
Unfortunately, there is an underground market for exploting vunerable children in such a matter and it factors into a world wide illcit trade of an estimated $32 billion market.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into the pathway of solutions for this problem I'd like to take a moment to explore how this abuse occurs.
Abusers often groom children often from broken homes or the foster care system. 
Others take advantage of desperate children that are in limbo due to unstable immigration stauses and prey on desperation of families. 
Abusesers will take children and buy and sell them like a commidty. Here Children are put through tremndous abuse both physical and mental. 
Often times the next nstep is to solicit thenm online to to other abusers for a profit. This can happen often times around major sporting events such as the superbowl. The cycle repeats itself. Children often suffer from severe mental and drug abuse problems for the res of their lives.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the more vulnerable demographics of children in the United States and Canada include African American and Latino children. 
Half of CSEC victims are involved in the child welfare system or foster care system. 
And half describe themselves as members of the LBGTQ community.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in 5 of ALL homeless youth are victims of CSEC. 1 in 5!
Runaway youth are also in significant danger as 1 in 7 of all runaway youth are victims of CSEC. 
Captors prey on the most vunerable children in our society.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Technology plays a pivotal part in keeping the current CSEC system alive. The internet makes it easy for children to be bought and sold online, as well as solicited. Law enforcment does not have enough resources to scour the estimated daily 150,000 sexual solicitations online to find potential abuse victims.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in 4 victims of CSEC reported being advertised online. 
Which brings us how we can help fight this horrendous blight.
Many abusers use the ambiguise surrondings of hotels to base operations and solicit abuse victims.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is to see if deep learning can help identify locations of abuse and give proper law enforcement and the National Center for missing and exploited children a fighting chance to catch abusers and provide evidence for their prosecution.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media/image2.svg" Type="http://schemas.openxmlformats.org/officeDocument/2006/relationships/image"/><Relationship Id="rId3" Target="../media/image3.png" Type="http://schemas.openxmlformats.org/officeDocument/2006/relationships/image"/><Relationship Id="rId4" Target="../slideLayouts/slideLayout1.xml" Type="http://schemas.openxmlformats.org/officeDocument/2006/relationships/slideLayout"/><Relationship Id="rId5"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38.pn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39.pn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40.png" Type="http://schemas.openxmlformats.org/officeDocument/2006/relationships/image"/><Relationship Id="rId2" Target="../media/image41.sv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slideLayouts/slideLayout1.xml" Type="http://schemas.openxmlformats.org/officeDocument/2006/relationships/slideLayout"/><Relationship Id="rId14"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52.png" Type="http://schemas.openxmlformats.org/officeDocument/2006/relationships/image"/><Relationship Id="rId2" Target="../media/image53.svg" Type="http://schemas.openxmlformats.org/officeDocument/2006/relationships/image"/><Relationship Id="rId3" Target="../slideLayouts/slideLayout1.xml" Type="http://schemas.openxmlformats.org/officeDocument/2006/relationships/slideLayout"/><Relationship Id="rId4"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54.png" Type="http://schemas.openxmlformats.org/officeDocument/2006/relationships/image"/><Relationship Id="rId2" Target="../media/image55.sv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 Id="rId10" Target="../media/image63.png" Type="http://schemas.openxmlformats.org/officeDocument/2006/relationships/image"/><Relationship Id="rId11" Target="../media/image64.svg" Type="http://schemas.openxmlformats.org/officeDocument/2006/relationships/image"/><Relationship Id="rId12" Target="../slideLayouts/slideLayout1.xml" Type="http://schemas.openxmlformats.org/officeDocument/2006/relationships/slideLayout"/><Relationship Id="rId13"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65.png" Type="http://schemas.openxmlformats.org/officeDocument/2006/relationships/image"/><Relationship Id="rId2" Target="../slideLayouts/slideLayout1.xml" Type="http://schemas.openxmlformats.org/officeDocument/2006/relationships/slideLayout"/><Relationship Id="rId3"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media/image66.png" Type="http://schemas.openxmlformats.org/officeDocument/2006/relationships/image"/><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slideLayouts/slideLayout1.xml" Type="http://schemas.openxmlformats.org/officeDocument/2006/relationships/slideLayout"/><Relationship Id="rId7"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media/image71.png" Type="http://schemas.openxmlformats.org/officeDocument/2006/relationships/image"/><Relationship Id="rId2" Target="../media/image72.svg" Type="http://schemas.openxmlformats.org/officeDocument/2006/relationships/image"/><Relationship Id="rId3" Target="../slideLayouts/slideLayout1.xml" Type="http://schemas.openxmlformats.org/officeDocument/2006/relationships/slideLayout"/><Relationship Id="rId4"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media/image73.png" Type="http://schemas.openxmlformats.org/officeDocument/2006/relationships/image"/><Relationship Id="rId2" Target="../media/image74.sv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 Id="rId7" Target="../slideLayouts/slideLayout1.xml" Type="http://schemas.openxmlformats.org/officeDocument/2006/relationships/slideLayout"/><Relationship Id="rId8"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media/image79.png" Type="http://schemas.openxmlformats.org/officeDocument/2006/relationships/image"/><Relationship Id="rId2" Target="../media/image80.svg" Type="http://schemas.openxmlformats.org/officeDocument/2006/relationships/image"/><Relationship Id="rId3" Target="../slideLayouts/slideLayout1.xml" Type="http://schemas.openxmlformats.org/officeDocument/2006/relationships/slideLayout"/><Relationship Id="rId4"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4.png" Type="http://schemas.openxmlformats.org/officeDocument/2006/relationships/image"/><Relationship Id="rId2" Target="../media/image5.svg" Type="http://schemas.openxmlformats.org/officeDocument/2006/relationships/image"/><Relationship Id="rId3" Target="../slideLayouts/slideLayout1.xml" Type="http://schemas.openxmlformats.org/officeDocument/2006/relationships/slideLayout"/><Relationship Id="rId4"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1" Target="../media/image81.png" Type="http://schemas.openxmlformats.org/officeDocument/2006/relationships/image"/><Relationship Id="rId2" Target="../media/image82.svg" Type="http://schemas.openxmlformats.org/officeDocument/2006/relationships/image"/><Relationship Id="rId3" Target="../media/image83.png" Type="http://schemas.openxmlformats.org/officeDocument/2006/relationships/image"/><Relationship Id="rId4" Target="../slideLayouts/slideLayout1.xml" Type="http://schemas.openxmlformats.org/officeDocument/2006/relationships/slideLayout"/><Relationship Id="rId5" Target="../notesSlides/notesSlide21.xml" Type="http://schemas.openxmlformats.org/officeDocument/2006/relationships/notesSlide"/></Relationships>
</file>

<file path=ppt/slides/_rels/slide22.xml.rels><?xml version="1.0" encoding="UTF-8" standalone="yes"?><Relationships xmlns="http://schemas.openxmlformats.org/package/2006/relationships"><Relationship Id="rId1" Target="../media/image84.png" Type="http://schemas.openxmlformats.org/officeDocument/2006/relationships/image"/><Relationship Id="rId2" Target="../slideLayouts/slideLayout1.xml" Type="http://schemas.openxmlformats.org/officeDocument/2006/relationships/slideLayout"/><Relationship Id="rId3" Target="../notesSlides/notesSlide22.xml" Type="http://schemas.openxmlformats.org/officeDocument/2006/relationships/notesSlide"/></Relationships>
</file>

<file path=ppt/slides/_rels/slide23.xml.rels><?xml version="1.0" encoding="UTF-8" standalone="yes"?><Relationships xmlns="http://schemas.openxmlformats.org/package/2006/relationships"><Relationship Id="rId1" Target="../media/image85.png" Type="http://schemas.openxmlformats.org/officeDocument/2006/relationships/image"/><Relationship Id="rId2" Target="../media/image86.svg" Type="http://schemas.openxmlformats.org/officeDocument/2006/relationships/image"/><Relationship Id="rId3" Target="../media/image87.png" Type="http://schemas.openxmlformats.org/officeDocument/2006/relationships/image"/><Relationship Id="rId4" Target="../media/image88.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91.png" Type="http://schemas.openxmlformats.org/officeDocument/2006/relationships/image"/><Relationship Id="rId8" Target="../media/image92.svg" Type="http://schemas.openxmlformats.org/officeDocument/2006/relationships/image"/><Relationship Id="rId9" Target="../media/image93.png" Type="http://schemas.openxmlformats.org/officeDocument/2006/relationships/image"/><Relationship Id="rId10" Target="../media/image94.svg" Type="http://schemas.openxmlformats.org/officeDocument/2006/relationships/image"/><Relationship Id="rId11" Target="../slideLayouts/slideLayout1.xml" Type="http://schemas.openxmlformats.org/officeDocument/2006/relationships/slideLayout"/><Relationship Id="rId12" Target="../notesSlides/notesSlide23.xml" Type="http://schemas.openxmlformats.org/officeDocument/2006/relationships/notesSlide"/></Relationships>
</file>

<file path=ppt/slides/_rels/slide24.xml.rels><?xml version="1.0" encoding="UTF-8" standalone="yes"?><Relationships xmlns="http://schemas.openxmlformats.org/package/2006/relationships"><Relationship Id="rId1" Target="../media/image95.png" Type="http://schemas.openxmlformats.org/officeDocument/2006/relationships/image"/><Relationship Id="rId2" Target="../slideLayouts/slideLayout1.xml" Type="http://schemas.openxmlformats.org/officeDocument/2006/relationships/slideLayout"/><Relationship Id="rId3"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1" Target="../media/image96.png" Type="http://schemas.openxmlformats.org/officeDocument/2006/relationships/image"/><Relationship Id="rId2" Target="../slideLayouts/slideLayout1.xml" Type="http://schemas.openxmlformats.org/officeDocument/2006/relationships/slideLayout"/><Relationship Id="rId3" Target="../notesSlides/notesSlide25.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6.png" Type="http://schemas.openxmlformats.org/officeDocument/2006/relationships/image"/><Relationship Id="rId2" Target="../media/image7.svg" Type="http://schemas.openxmlformats.org/officeDocument/2006/relationships/image"/><Relationship Id="rId3" Target="../media/image8.png" Type="http://schemas.openxmlformats.org/officeDocument/2006/relationships/image"/><Relationship Id="rId4" Target="../slideLayouts/slideLayout1.xml" Type="http://schemas.openxmlformats.org/officeDocument/2006/relationships/slideLayout"/><Relationship Id="rId5"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9.png" Type="http://schemas.openxmlformats.org/officeDocument/2006/relationships/image"/><Relationship Id="rId2" Target="../media/image10.sv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15" Target="../media/image23.png" Type="http://schemas.openxmlformats.org/officeDocument/2006/relationships/image"/><Relationship Id="rId16" Target="../media/image24.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19" Target="../media/image27.png" Type="http://schemas.openxmlformats.org/officeDocument/2006/relationships/image"/><Relationship Id="rId20" Target="../media/image28.svg" Type="http://schemas.openxmlformats.org/officeDocument/2006/relationships/image"/><Relationship Id="rId21" Target="../slideLayouts/slideLayout1.xml" Type="http://schemas.openxmlformats.org/officeDocument/2006/relationships/slideLayout"/><Relationship Id="rId2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29.png" Type="http://schemas.openxmlformats.org/officeDocument/2006/relationships/image"/><Relationship Id="rId2" Target="../media/image30.svg" Type="http://schemas.openxmlformats.org/officeDocument/2006/relationships/image"/><Relationship Id="rId3" Target="../slideLayouts/slideLayout1.xml" Type="http://schemas.openxmlformats.org/officeDocument/2006/relationships/slideLayout"/><Relationship Id="rId4"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31.png" Type="http://schemas.openxmlformats.org/officeDocument/2006/relationships/image"/><Relationship Id="rId2" Target="../media/image32.png" Type="http://schemas.openxmlformats.org/officeDocument/2006/relationships/image"/><Relationship Id="rId3" Target="../slideLayouts/slideLayout1.xml" Type="http://schemas.openxmlformats.org/officeDocument/2006/relationships/slideLayout"/><Relationship Id="rId4"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33.pn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34.pn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35.png" Type="http://schemas.openxmlformats.org/officeDocument/2006/relationships/image"/><Relationship Id="rId2" Target="../media/image36.svg" Type="http://schemas.openxmlformats.org/officeDocument/2006/relationships/image"/><Relationship Id="rId3" Target="../media/image37.png" Type="http://schemas.openxmlformats.org/officeDocument/2006/relationships/image"/><Relationship Id="rId4" Target="../slideLayouts/slideLayout1.xml" Type="http://schemas.openxmlformats.org/officeDocument/2006/relationships/slideLayout"/><Relationship Id="rId5"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42839" cy="6856285"/>
          </a:xfrm>
          <a:prstGeom prst="rect">
            <a:avLst/>
          </a:prstGeom>
        </p:spPr>
      </p:pic>
      <p:pic>
        <p:nvPicPr>
          <p:cNvPr id="3" name="Object 2" descr="preencoded.png">    </p:cNvPr>
          <p:cNvPicPr>
            <a:picLocks noChangeAspect="1"/>
          </p:cNvPicPr>
          <p:nvPr/>
        </p:nvPicPr>
        <p:blipFill>
          <a:blip r:embed="rId3"/>
          <a:srcRect l="622" r="622" t="0" b="0"/>
          <a:stretch/>
        </p:blipFill>
        <p:spPr>
          <a:xfrm>
            <a:off x="142839" y="0"/>
            <a:ext cx="3809047" cy="6856286"/>
          </a:xfrm>
          <a:prstGeom prst="rect">
            <a:avLst/>
          </a:prstGeom>
        </p:spPr>
      </p:pic>
      <p:sp>
        <p:nvSpPr>
          <p:cNvPr id="4" name="Object 3"/>
          <p:cNvSpPr/>
          <p:nvPr/>
        </p:nvSpPr>
        <p:spPr>
          <a:xfrm>
            <a:off x="4332792" y="1084655"/>
            <a:ext cx="7856160" cy="3836892"/>
          </a:xfrm>
          <a:prstGeom prst="rect">
            <a:avLst/>
          </a:prstGeom>
          <a:noFill/>
        </p:spPr>
        <p:txBody>
          <a:bodyPr wrap="square" rtlCol="0" anchor="t" bIns="0" lIns="0" rIns="0" tIns="0"/>
          <a:lstStyle/>
          <a:p>
            <a:pPr algn="l">
              <a:lnSpc>
                <a:spcPts val="7636"/>
              </a:lnSpc>
              <a:spcAft>
                <a:spcPts val="600"/>
              </a:spcAft>
              <a:buNone/>
            </a:pPr>
            <a:r>
              <a:rPr lang="en-US" b="1" sz="6800" dirty="0" smtClean="0">
                <a:solidFill>
                  <a:srgbClr val="506e7b"/>
                </a:solidFill>
                <a:latin typeface="Poppins" pitchFamily="34" charset="0"/>
                <a:ea typeface="Poppins" pitchFamily="34" charset="-122"/>
                <a:cs typeface="Poppins" pitchFamily="34" charset="-120"/>
              </a:rPr>
              <a:t>Fighting</a:t>
            </a:r>
            <a:br>
              <a:rPr lang="en-US" b="1" sz="6800" dirty="0" smtClean="0">
                <a:solidFill>
                  <a:srgbClr val="506e7b"/>
                </a:solidFill>
                <a:latin typeface="Poppins" pitchFamily="34" charset="0"/>
                <a:ea typeface="Poppins" pitchFamily="34" charset="-122"/>
                <a:cs typeface="Poppins" pitchFamily="34" charset="-120"/>
              </a:rPr>
            </a:br>
            <a:r>
              <a:rPr lang="en-US" b="1" sz="6800" dirty="0" smtClean="0">
                <a:solidFill>
                  <a:srgbClr val="506e7b"/>
                </a:solidFill>
                <a:latin typeface="Poppins" pitchFamily="34" charset="0"/>
                <a:ea typeface="Poppins" pitchFamily="34" charset="-122"/>
                <a:cs typeface="Poppins" pitchFamily="34" charset="-120"/>
              </a:rPr>
              <a:t>Exploitation </a:t>
            </a:r>
            <a:r>
              <a:rPr lang="en-US" b="1" sz="6800" dirty="0" smtClean="0">
                <a:solidFill>
                  <a:srgbClr val="ffffff"/>
                </a:solidFill>
                <a:latin typeface="Poppins" pitchFamily="34" charset="0"/>
                <a:ea typeface="Poppins" pitchFamily="34" charset="-122"/>
                <a:cs typeface="Poppins" pitchFamily="34" charset="-120"/>
              </a:rPr>
              <a:t>with</a:t>
            </a:r>
            <a:br>
              <a:rPr lang="en-US" b="1" sz="6800" dirty="0" smtClean="0">
                <a:solidFill>
                  <a:srgbClr val="ffffff"/>
                </a:solidFill>
                <a:latin typeface="Poppins" pitchFamily="34" charset="0"/>
                <a:ea typeface="Poppins" pitchFamily="34" charset="-122"/>
                <a:cs typeface="Poppins" pitchFamily="34" charset="-120"/>
              </a:rPr>
            </a:br>
            <a:r>
              <a:rPr lang="en-US" b="1" sz="6800" dirty="0" smtClean="0">
                <a:solidFill>
                  <a:srgbClr val="ffffff"/>
                </a:solidFill>
                <a:latin typeface="Poppins" pitchFamily="34" charset="0"/>
                <a:ea typeface="Poppins" pitchFamily="34" charset="-122"/>
                <a:cs typeface="Poppins" pitchFamily="34" charset="-120"/>
              </a:rPr>
              <a:t>Convolutional</a:t>
            </a:r>
            <a:br>
              <a:rPr lang="en-US" b="1" sz="6800" dirty="0" smtClean="0">
                <a:solidFill>
                  <a:srgbClr val="ffffff"/>
                </a:solidFill>
                <a:latin typeface="Poppins" pitchFamily="34" charset="0"/>
                <a:ea typeface="Poppins" pitchFamily="34" charset="-122"/>
                <a:cs typeface="Poppins" pitchFamily="34" charset="-120"/>
              </a:rPr>
            </a:br>
            <a:r>
              <a:rPr lang="en-US" b="1" sz="6800" dirty="0" smtClean="0">
                <a:solidFill>
                  <a:srgbClr val="ffffff"/>
                </a:solidFill>
                <a:latin typeface="Poppins" pitchFamily="34" charset="0"/>
                <a:ea typeface="Poppins" pitchFamily="34" charset="-122"/>
                <a:cs typeface="Poppins" pitchFamily="34" charset="-120"/>
              </a:rPr>
              <a:t>Neural Networks</a:t>
            </a:r>
            <a:endParaRPr lang="en-US" dirty="0"/>
          </a:p>
        </p:txBody>
      </p:sp>
      <p:sp>
        <p:nvSpPr>
          <p:cNvPr id="5" name="Object 4"/>
          <p:cNvSpPr/>
          <p:nvPr/>
        </p:nvSpPr>
        <p:spPr>
          <a:xfrm>
            <a:off x="4380405" y="5273883"/>
            <a:ext cx="7808547" cy="175216"/>
          </a:xfrm>
          <a:prstGeom prst="rect">
            <a:avLst/>
          </a:prstGeom>
          <a:noFill/>
        </p:spPr>
        <p:txBody>
          <a:bodyPr wrap="square" rtlCol="0" anchor="t" bIns="0" lIns="0" rIns="0" tIns="0"/>
          <a:lstStyle/>
          <a:p>
            <a:pPr algn="l">
              <a:lnSpc>
                <a:spcPts val="2310"/>
              </a:lnSpc>
              <a:spcAft>
                <a:spcPts val="600"/>
              </a:spcAft>
              <a:buNone/>
            </a:pPr>
            <a:r>
              <a:rPr lang="en-US" sz="1700" dirty="0" smtClean="0">
                <a:solidFill>
                  <a:srgbClr val="ffffff">
                    <a:alpha val="50000"/>
                  </a:srgbClr>
                </a:solidFill>
                <a:latin typeface="Montserrat" pitchFamily="34" charset="0"/>
                <a:ea typeface="Montserrat" pitchFamily="34" charset="-122"/>
                <a:cs typeface="Montserrat" pitchFamily="34" charset="-120"/>
              </a:rPr>
              <a:t>BY  KYLE BLACK    AUSTIN,TX</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252b32"/>
        </a:solidFill>
        <a:effectLst/>
      </p:bgPr>
    </p:bg>
    <p:spTree>
      <p:nvGrpSpPr>
        <p:cNvPr id="1" name=""/>
        <p:cNvGrpSpPr/>
        <p:nvPr/>
      </p:nvGrpSpPr>
      <p:grpSpPr>
        <a:xfrm>
          <a:off x="0" y="0"/>
          <a:ext cx="0" cy="0"/>
          <a:chOff x="0" y="0"/>
          <a:chExt cx="0" cy="0"/>
        </a:xfrm>
      </p:grpSpPr>
      <p:sp>
        <p:nvSpPr>
          <p:cNvPr id="2" name="Object 1"/>
          <p:cNvSpPr/>
          <p:nvPr/>
        </p:nvSpPr>
        <p:spPr>
          <a:xfrm>
            <a:off x="95226" y="3428143"/>
            <a:ext cx="11998500" cy="3332917"/>
          </a:xfrm>
          <a:prstGeom prst="rect">
            <a:avLst/>
          </a:prstGeom>
          <a:solidFill>
            <a:srgbClr val="252b32"/>
          </a:solidFill>
        </p:spPr>
      </p:sp>
      <p:pic>
        <p:nvPicPr>
          <p:cNvPr id="3" name="Object 2" descr="preencoded.png">    </p:cNvPr>
          <p:cNvPicPr>
            <a:picLocks noChangeAspect="1"/>
          </p:cNvPicPr>
          <p:nvPr/>
        </p:nvPicPr>
        <p:blipFill>
          <a:blip r:embed="rId1"/>
          <a:srcRect l="-48356" r="-48356" t="-178" b="-178"/>
          <a:stretch/>
        </p:blipFill>
        <p:spPr>
          <a:xfrm>
            <a:off x="95226" y="3428143"/>
            <a:ext cx="11998500" cy="3332917"/>
          </a:xfrm>
          <a:prstGeom prst="rect">
            <a:avLst/>
          </a:prstGeom>
        </p:spPr>
      </p:pic>
      <p:sp>
        <p:nvSpPr>
          <p:cNvPr id="4" name="Object 3"/>
          <p:cNvSpPr/>
          <p:nvPr/>
        </p:nvSpPr>
        <p:spPr>
          <a:xfrm>
            <a:off x="312818" y="499199"/>
            <a:ext cx="11563316" cy="2394272"/>
          </a:xfrm>
          <a:prstGeom prst="rect">
            <a:avLst/>
          </a:prstGeom>
          <a:noFill/>
        </p:spPr>
        <p:txBody>
          <a:bodyPr wrap="square" rtlCol="0" anchor="t" bIns="0" lIns="0" rIns="0" tIns="0"/>
          <a:lstStyle/>
          <a:p>
            <a:pPr algn="ctr">
              <a:lnSpc>
                <a:spcPts val="6363"/>
              </a:lnSpc>
              <a:spcAft>
                <a:spcPts val="600"/>
              </a:spcAft>
              <a:buNone/>
            </a:pPr>
            <a:r>
              <a:rPr lang="en-US" b="1" sz="5600" dirty="0" smtClean="0">
                <a:solidFill>
                  <a:srgbClr val="ffffff"/>
                </a:solidFill>
                <a:latin typeface="Poppins" pitchFamily="34" charset="0"/>
                <a:ea typeface="Poppins" pitchFamily="34" charset="-122"/>
                <a:cs typeface="Poppins" pitchFamily="34" charset="-120"/>
              </a:rPr>
              <a:t>Many online CSEC solicitation</a:t>
            </a:r>
            <a:br>
              <a:rPr lang="en-US" b="1" sz="5600" dirty="0" smtClean="0">
                <a:solidFill>
                  <a:srgbClr val="ffffff"/>
                </a:solidFill>
                <a:latin typeface="Poppins" pitchFamily="34" charset="0"/>
                <a:ea typeface="Poppins" pitchFamily="34" charset="-122"/>
                <a:cs typeface="Poppins" pitchFamily="34" charset="-120"/>
              </a:rPr>
            </a:br>
            <a:r>
              <a:rPr lang="en-US" b="1" sz="5600" dirty="0" smtClean="0">
                <a:solidFill>
                  <a:srgbClr val="ffffff"/>
                </a:solidFill>
                <a:latin typeface="Poppins" pitchFamily="34" charset="0"/>
                <a:ea typeface="Poppins" pitchFamily="34" charset="-122"/>
                <a:cs typeface="Poppins" pitchFamily="34" charset="-120"/>
              </a:rPr>
              <a:t>ads use pictures</a:t>
            </a:r>
            <a:br>
              <a:rPr lang="en-US" b="1" sz="5600" dirty="0" smtClean="0">
                <a:solidFill>
                  <a:srgbClr val="ffffff"/>
                </a:solidFill>
                <a:latin typeface="Poppins" pitchFamily="34" charset="0"/>
                <a:ea typeface="Poppins" pitchFamily="34" charset="-122"/>
                <a:cs typeface="Poppins" pitchFamily="34" charset="-120"/>
              </a:rPr>
            </a:br>
            <a:r>
              <a:rPr lang="en-US" b="1" sz="5600" dirty="0" smtClean="0">
                <a:solidFill>
                  <a:srgbClr val="ffffff"/>
                </a:solidFill>
                <a:latin typeface="Poppins" pitchFamily="34" charset="0"/>
                <a:ea typeface="Poppins" pitchFamily="34" charset="-122"/>
                <a:cs typeface="Poppins" pitchFamily="34" charset="-120"/>
              </a:rPr>
              <a:t>taken  hotel rooms.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252b32"/>
        </a:solidFill>
        <a:effectLst/>
      </p:bgPr>
    </p:bg>
    <p:spTree>
      <p:nvGrpSpPr>
        <p:cNvPr id="1" name=""/>
        <p:cNvGrpSpPr/>
        <p:nvPr/>
      </p:nvGrpSpPr>
      <p:grpSpPr>
        <a:xfrm>
          <a:off x="0" y="0"/>
          <a:ext cx="0" cy="0"/>
          <a:chOff x="0" y="0"/>
          <a:chExt cx="0" cy="0"/>
        </a:xfrm>
      </p:grpSpPr>
      <p:sp>
        <p:nvSpPr>
          <p:cNvPr id="2" name="Object 1"/>
          <p:cNvSpPr/>
          <p:nvPr/>
        </p:nvSpPr>
        <p:spPr>
          <a:xfrm>
            <a:off x="476131" y="476131"/>
            <a:ext cx="7529217" cy="5913546"/>
          </a:xfrm>
          <a:prstGeom prst="rect">
            <a:avLst/>
          </a:prstGeom>
          <a:solidFill>
            <a:srgbClr val="000000">
              <a:alpha val="0000"/>
            </a:srgbClr>
          </a:solidFill>
        </p:spPr>
      </p:sp>
      <p:pic>
        <p:nvPicPr>
          <p:cNvPr id="3" name="Object 2" descr="preencoded.png">    </p:cNvPr>
          <p:cNvPicPr>
            <a:picLocks noChangeAspect="1"/>
          </p:cNvPicPr>
          <p:nvPr/>
        </p:nvPicPr>
        <p:blipFill>
          <a:blip r:embed="rId1"/>
          <a:srcRect l="2254" r="2254" t="0" b="0"/>
          <a:stretch/>
        </p:blipFill>
        <p:spPr>
          <a:xfrm>
            <a:off x="476131" y="476131"/>
            <a:ext cx="7529217" cy="5913546"/>
          </a:xfrm>
          <a:prstGeom prst="rect">
            <a:avLst/>
          </a:prstGeom>
        </p:spPr>
      </p:pic>
      <p:sp>
        <p:nvSpPr>
          <p:cNvPr id="4" name="Object 3"/>
          <p:cNvSpPr/>
          <p:nvPr/>
        </p:nvSpPr>
        <p:spPr>
          <a:xfrm>
            <a:off x="7967258" y="476131"/>
            <a:ext cx="3764609" cy="5913546"/>
          </a:xfrm>
          <a:prstGeom prst="rect">
            <a:avLst/>
          </a:prstGeom>
          <a:solidFill>
            <a:srgbClr val="252b32"/>
          </a:solidFill>
        </p:spPr>
      </p:sp>
      <p:sp>
        <p:nvSpPr>
          <p:cNvPr id="5" name="Object 4"/>
          <p:cNvSpPr/>
          <p:nvPr/>
        </p:nvSpPr>
        <p:spPr>
          <a:xfrm>
            <a:off x="8252936" y="2484832"/>
            <a:ext cx="3574156" cy="1067105"/>
          </a:xfrm>
          <a:prstGeom prst="rect">
            <a:avLst/>
          </a:prstGeom>
          <a:noFill/>
        </p:spPr>
        <p:txBody>
          <a:bodyPr wrap="square" rtlCol="0" anchor="t" bIns="0" lIns="0" rIns="0" tIns="0"/>
          <a:lstStyle/>
          <a:p>
            <a:pPr algn="l">
              <a:lnSpc>
                <a:spcPts val="4242"/>
              </a:lnSpc>
              <a:spcAft>
                <a:spcPts val="600"/>
              </a:spcAft>
              <a:buNone/>
            </a:pPr>
            <a:r>
              <a:rPr lang="en-US" b="1" sz="3800" dirty="0" smtClean="0">
                <a:solidFill>
                  <a:srgbClr val="ffffff"/>
                </a:solidFill>
                <a:latin typeface="Poppins" pitchFamily="34" charset="0"/>
                <a:ea typeface="Poppins" pitchFamily="34" charset="-122"/>
                <a:cs typeface="Poppins" pitchFamily="34" charset="-120"/>
              </a:rPr>
              <a:t>A database</a:t>
            </a:r>
            <a:br>
              <a:rPr lang="en-US" b="1" sz="3800" dirty="0" smtClean="0">
                <a:solidFill>
                  <a:srgbClr val="ffffff"/>
                </a:solidFill>
                <a:latin typeface="Poppins" pitchFamily="34" charset="0"/>
                <a:ea typeface="Poppins" pitchFamily="34" charset="-122"/>
                <a:cs typeface="Poppins" pitchFamily="34" charset="-120"/>
              </a:rPr>
            </a:br>
            <a:r>
              <a:rPr lang="en-US" b="1" sz="3800" dirty="0" smtClean="0">
                <a:solidFill>
                  <a:srgbClr val="ffffff"/>
                </a:solidFill>
                <a:latin typeface="Poppins" pitchFamily="34" charset="0"/>
                <a:ea typeface="Poppins" pitchFamily="34" charset="-122"/>
                <a:cs typeface="Poppins" pitchFamily="34" charset="-120"/>
              </a:rPr>
              <a:t>of photos.</a:t>
            </a:r>
            <a:endParaRPr lang="en-US" dirty="0"/>
          </a:p>
        </p:txBody>
      </p:sp>
      <p:sp>
        <p:nvSpPr>
          <p:cNvPr id="6" name="Object 5"/>
          <p:cNvSpPr/>
          <p:nvPr/>
        </p:nvSpPr>
        <p:spPr>
          <a:xfrm>
            <a:off x="8252936" y="3809047"/>
            <a:ext cx="3574156" cy="2294951"/>
          </a:xfrm>
          <a:prstGeom prst="rect">
            <a:avLst/>
          </a:prstGeom>
          <a:noFill/>
        </p:spPr>
        <p:txBody>
          <a:bodyPr wrap="square" rtlCol="0" anchor="t" bIns="0" lIns="0" rIns="0" tIns="0"/>
          <a:lstStyle/>
          <a:p>
            <a:pPr algn="l">
              <a:lnSpc>
                <a:spcPts val="2100"/>
              </a:lnSpc>
              <a:spcAft>
                <a:spcPts val="600"/>
              </a:spcAft>
              <a:buNone/>
            </a:pPr>
            <a:r>
              <a:rPr lang="en-US" sz="1500" dirty="0" smtClean="0">
                <a:solidFill>
                  <a:srgbClr val="ffffff"/>
                </a:solidFill>
                <a:latin typeface="Montserrat" pitchFamily="34" charset="0"/>
                <a:ea typeface="Montserrat" pitchFamily="34" charset="-122"/>
                <a:cs typeface="Montserrat" pitchFamily="34" charset="-120"/>
              </a:rPr>
              <a:t>Thanks to efforts led by the</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University of Washington in St.</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Louis a database of empty hotel</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pictures might hold a key to</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fighting this crisis. Contributors</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are asked to take pictures of</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their hotel rooms and those</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pictures are classified by hotel</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brand.</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28" y="940978"/>
            <a:ext cx="380903" cy="47613"/>
          </a:xfrm>
          <a:prstGeom prst="rect">
            <a:avLst/>
          </a:prstGeom>
        </p:spPr>
      </p:pic>
      <p:sp>
        <p:nvSpPr>
          <p:cNvPr id="3" name="Object 2"/>
          <p:cNvSpPr/>
          <p:nvPr/>
        </p:nvSpPr>
        <p:spPr>
          <a:xfrm>
            <a:off x="476131" y="300581"/>
            <a:ext cx="11617595" cy="478512"/>
          </a:xfrm>
          <a:prstGeom prst="rect">
            <a:avLst/>
          </a:prstGeom>
          <a:noFill/>
        </p:spPr>
        <p:txBody>
          <a:bodyPr wrap="square" rtlCol="0" anchor="t" bIns="0" lIns="0" rIns="0" tIns="0"/>
          <a:lstStyle/>
          <a:p>
            <a:pPr algn="l">
              <a:lnSpc>
                <a:spcPts val="3818"/>
              </a:lnSpc>
              <a:spcAft>
                <a:spcPts val="600"/>
              </a:spcAft>
              <a:buNone/>
            </a:pPr>
            <a:r>
              <a:rPr lang="en-US" b="1" sz="3400" dirty="0" smtClean="0">
                <a:solidFill>
                  <a:srgbClr val="506e7b"/>
                </a:solidFill>
                <a:latin typeface="Poppins" pitchFamily="34" charset="0"/>
                <a:ea typeface="Poppins" pitchFamily="34" charset="-122"/>
                <a:cs typeface="Poppins" pitchFamily="34" charset="-120"/>
              </a:rPr>
              <a:t>Sequence of Events</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8" y="2637171"/>
            <a:ext cx="2399708" cy="1190327"/>
          </a:xfrm>
          <a:prstGeom prst="rect">
            <a:avLst/>
          </a:prstGeom>
        </p:spPr>
      </p:pic>
      <p:sp>
        <p:nvSpPr>
          <p:cNvPr id="5" name="Object 4"/>
          <p:cNvSpPr/>
          <p:nvPr/>
        </p:nvSpPr>
        <p:spPr>
          <a:xfrm>
            <a:off x="285679" y="3133799"/>
            <a:ext cx="2494926" cy="168550"/>
          </a:xfrm>
          <a:prstGeom prst="rect">
            <a:avLst/>
          </a:prstGeom>
          <a:noFill/>
        </p:spPr>
        <p:txBody>
          <a:bodyPr wrap="square" rtlCol="0" anchor="t" bIns="0" lIns="0" rIns="0" tIns="0"/>
          <a:lstStyle/>
          <a:p>
            <a:pPr algn="ctr">
              <a:lnSpc>
                <a:spcPts val="1764"/>
              </a:lnSpc>
              <a:spcAft>
                <a:spcPts val="600"/>
              </a:spcAft>
              <a:buNone/>
            </a:pPr>
            <a:r>
              <a:rPr lang="en-US" sz="1600" dirty="0" smtClean="0">
                <a:solidFill>
                  <a:srgbClr val="ffffff"/>
                </a:solidFill>
                <a:latin typeface="Montserrat Light" pitchFamily="34" charset="0"/>
                <a:ea typeface="Montserrat Light" pitchFamily="34" charset="-122"/>
                <a:cs typeface="Montserrat Light" pitchFamily="34" charset="-120"/>
              </a:rPr>
              <a:t>Data Munging</a:t>
            </a:r>
            <a:endParaRPr lang="en-US" dirty="0"/>
          </a:p>
        </p:txBody>
      </p:sp>
      <p:sp>
        <p:nvSpPr>
          <p:cNvPr id="6" name="Object 5"/>
          <p:cNvSpPr/>
          <p:nvPr/>
        </p:nvSpPr>
        <p:spPr>
          <a:xfrm>
            <a:off x="761810" y="3989406"/>
            <a:ext cx="2114021" cy="495176"/>
          </a:xfrm>
          <a:prstGeom prst="rect">
            <a:avLst/>
          </a:prstGeom>
          <a:noFill/>
        </p:spPr>
        <p:txBody>
          <a:bodyPr wrap="square" rtlCol="0" anchor="t" bIns="0" lIns="0" rIns="0" tIns="0"/>
          <a:lstStyle/>
          <a:p>
            <a:pPr algn="l">
              <a:lnSpc>
                <a:spcPts val="1470"/>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Sort data by classes.</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Purge data that was</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insignificant.</a:t>
            </a:r>
            <a:endParaRPr lang="en-US" dirty="0"/>
          </a:p>
        </p:txBody>
      </p:sp>
      <p:pic>
        <p:nvPicPr>
          <p:cNvPr id="7" name="Object 6"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85385" y="2637171"/>
            <a:ext cx="2399694" cy="1190327"/>
          </a:xfrm>
          <a:prstGeom prst="rect">
            <a:avLst/>
          </a:prstGeom>
        </p:spPr>
      </p:pic>
      <p:sp>
        <p:nvSpPr>
          <p:cNvPr id="8" name="Object 7"/>
          <p:cNvSpPr/>
          <p:nvPr/>
        </p:nvSpPr>
        <p:spPr>
          <a:xfrm>
            <a:off x="2780605" y="2909827"/>
            <a:ext cx="2209248" cy="616494"/>
          </a:xfrm>
          <a:prstGeom prst="rect">
            <a:avLst/>
          </a:prstGeom>
          <a:noFill/>
        </p:spPr>
        <p:txBody>
          <a:bodyPr wrap="square" rtlCol="0" anchor="t" bIns="0" lIns="0" rIns="0" tIns="0"/>
          <a:lstStyle/>
          <a:p>
            <a:pPr algn="ctr">
              <a:lnSpc>
                <a:spcPts val="1764"/>
              </a:lnSpc>
              <a:spcAft>
                <a:spcPts val="600"/>
              </a:spcAft>
              <a:buNone/>
            </a:pPr>
            <a:r>
              <a:rPr lang="en-US" sz="1600" dirty="0" smtClean="0">
                <a:solidFill>
                  <a:srgbClr val="ffffff"/>
                </a:solidFill>
                <a:latin typeface="Montserrat Light" pitchFamily="34" charset="0"/>
                <a:ea typeface="Montserrat Light" pitchFamily="34" charset="-122"/>
                <a:cs typeface="Montserrat Light" pitchFamily="34" charset="-120"/>
              </a:rPr>
              <a:t>Create a</a:t>
            </a:r>
            <a:br>
              <a:rPr lang="en-US" sz="1600" dirty="0" smtClean="0">
                <a:solidFill>
                  <a:srgbClr val="ffffff"/>
                </a:solidFill>
                <a:latin typeface="Montserrat Light" pitchFamily="34" charset="0"/>
                <a:ea typeface="Montserrat Light" pitchFamily="34" charset="-122"/>
                <a:cs typeface="Montserrat Light" pitchFamily="34" charset="-120"/>
              </a:rPr>
            </a:br>
            <a:r>
              <a:rPr lang="en-US" sz="1600" dirty="0" smtClean="0">
                <a:solidFill>
                  <a:srgbClr val="ffffff"/>
                </a:solidFill>
                <a:latin typeface="Montserrat Light" pitchFamily="34" charset="0"/>
                <a:ea typeface="Montserrat Light" pitchFamily="34" charset="-122"/>
                <a:cs typeface="Montserrat Light" pitchFamily="34" charset="-120"/>
              </a:rPr>
              <a:t>Database of</a:t>
            </a:r>
            <a:br>
              <a:rPr lang="en-US" sz="1600" dirty="0" smtClean="0">
                <a:solidFill>
                  <a:srgbClr val="ffffff"/>
                </a:solidFill>
                <a:latin typeface="Montserrat Light" pitchFamily="34" charset="0"/>
                <a:ea typeface="Montserrat Light" pitchFamily="34" charset="-122"/>
                <a:cs typeface="Montserrat Light" pitchFamily="34" charset="-120"/>
              </a:rPr>
            </a:br>
            <a:r>
              <a:rPr lang="en-US" sz="1600" dirty="0" smtClean="0">
                <a:solidFill>
                  <a:srgbClr val="ffffff"/>
                </a:solidFill>
                <a:latin typeface="Montserrat Light" pitchFamily="34" charset="0"/>
                <a:ea typeface="Montserrat Light" pitchFamily="34" charset="-122"/>
                <a:cs typeface="Montserrat Light" pitchFamily="34" charset="-120"/>
              </a:rPr>
              <a:t>Hotel brands</a:t>
            </a:r>
            <a:endParaRPr lang="en-US" dirty="0"/>
          </a:p>
        </p:txBody>
      </p:sp>
      <p:sp>
        <p:nvSpPr>
          <p:cNvPr id="9" name="Object 8"/>
          <p:cNvSpPr/>
          <p:nvPr/>
        </p:nvSpPr>
        <p:spPr>
          <a:xfrm>
            <a:off x="2971057" y="3989406"/>
            <a:ext cx="2114021" cy="1055106"/>
          </a:xfrm>
          <a:prstGeom prst="rect">
            <a:avLst/>
          </a:prstGeom>
          <a:noFill/>
        </p:spPr>
        <p:txBody>
          <a:bodyPr wrap="square" rtlCol="0" anchor="t" bIns="0" lIns="0" rIns="0" tIns="0"/>
          <a:lstStyle/>
          <a:p>
            <a:pPr algn="l">
              <a:lnSpc>
                <a:spcPts val="1470"/>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By matching hotel</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brands to the vague</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class numbers, we can</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get a better idea of how</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hotel chains match and</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vary.</a:t>
            </a:r>
            <a:endParaRPr lang="en-US" dirty="0"/>
          </a:p>
        </p:txBody>
      </p:sp>
      <p:pic>
        <p:nvPicPr>
          <p:cNvPr id="10" name="Object 9"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4628" y="2637171"/>
            <a:ext cx="2399694" cy="1190327"/>
          </a:xfrm>
          <a:prstGeom prst="rect">
            <a:avLst/>
          </a:prstGeom>
        </p:spPr>
      </p:pic>
      <p:sp>
        <p:nvSpPr>
          <p:cNvPr id="11" name="Object 10"/>
          <p:cNvSpPr/>
          <p:nvPr/>
        </p:nvSpPr>
        <p:spPr>
          <a:xfrm>
            <a:off x="4989852" y="3133799"/>
            <a:ext cx="2209248" cy="168550"/>
          </a:xfrm>
          <a:prstGeom prst="rect">
            <a:avLst/>
          </a:prstGeom>
          <a:noFill/>
        </p:spPr>
        <p:txBody>
          <a:bodyPr wrap="square" rtlCol="0" anchor="t" bIns="0" lIns="0" rIns="0" tIns="0"/>
          <a:lstStyle/>
          <a:p>
            <a:pPr algn="ctr">
              <a:lnSpc>
                <a:spcPts val="1764"/>
              </a:lnSpc>
              <a:spcAft>
                <a:spcPts val="600"/>
              </a:spcAft>
              <a:buNone/>
            </a:pPr>
            <a:r>
              <a:rPr lang="en-US" sz="1600" dirty="0" smtClean="0">
                <a:solidFill>
                  <a:srgbClr val="ffffff"/>
                </a:solidFill>
                <a:latin typeface="Montserrat Light" pitchFamily="34" charset="0"/>
                <a:ea typeface="Montserrat Light" pitchFamily="34" charset="-122"/>
                <a:cs typeface="Montserrat Light" pitchFamily="34" charset="-120"/>
              </a:rPr>
              <a:t>Build CNN</a:t>
            </a:r>
            <a:endParaRPr lang="en-US" dirty="0"/>
          </a:p>
        </p:txBody>
      </p:sp>
      <p:sp>
        <p:nvSpPr>
          <p:cNvPr id="12" name="Object 11"/>
          <p:cNvSpPr/>
          <p:nvPr/>
        </p:nvSpPr>
        <p:spPr>
          <a:xfrm>
            <a:off x="5180305" y="3989406"/>
            <a:ext cx="2114021" cy="1241749"/>
          </a:xfrm>
          <a:prstGeom prst="rect">
            <a:avLst/>
          </a:prstGeom>
          <a:noFill/>
        </p:spPr>
        <p:txBody>
          <a:bodyPr wrap="square" rtlCol="0" anchor="t" bIns="0" lIns="0" rIns="0" tIns="0"/>
          <a:lstStyle/>
          <a:p>
            <a:pPr algn="l">
              <a:lnSpc>
                <a:spcPts val="1470"/>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First I tried the VGG-16</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archetecture. Next I tried</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a non-sequential</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network known as</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Efficient Net. I finally</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settled on the Xception</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network.</a:t>
            </a:r>
            <a:endParaRPr lang="en-US" dirty="0"/>
          </a:p>
        </p:txBody>
      </p:sp>
      <p:pic>
        <p:nvPicPr>
          <p:cNvPr id="13" name="Object 12"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3871" y="2637171"/>
            <a:ext cx="2399708" cy="1190327"/>
          </a:xfrm>
          <a:prstGeom prst="rect">
            <a:avLst/>
          </a:prstGeom>
        </p:spPr>
      </p:pic>
      <p:sp>
        <p:nvSpPr>
          <p:cNvPr id="14" name="Object 13"/>
          <p:cNvSpPr/>
          <p:nvPr/>
        </p:nvSpPr>
        <p:spPr>
          <a:xfrm>
            <a:off x="7199100" y="3133799"/>
            <a:ext cx="2209248" cy="168550"/>
          </a:xfrm>
          <a:prstGeom prst="rect">
            <a:avLst/>
          </a:prstGeom>
          <a:noFill/>
        </p:spPr>
        <p:txBody>
          <a:bodyPr wrap="square" rtlCol="0" anchor="t" bIns="0" lIns="0" rIns="0" tIns="0"/>
          <a:lstStyle/>
          <a:p>
            <a:pPr algn="ctr">
              <a:lnSpc>
                <a:spcPts val="1764"/>
              </a:lnSpc>
              <a:spcAft>
                <a:spcPts val="600"/>
              </a:spcAft>
              <a:buNone/>
            </a:pPr>
            <a:r>
              <a:rPr lang="en-US" sz="1600" dirty="0" smtClean="0">
                <a:solidFill>
                  <a:srgbClr val="ffffff"/>
                </a:solidFill>
                <a:latin typeface="Montserrat Light" pitchFamily="34" charset="0"/>
                <a:ea typeface="Montserrat Light" pitchFamily="34" charset="-122"/>
                <a:cs typeface="Montserrat Light" pitchFamily="34" charset="-120"/>
              </a:rPr>
              <a:t>Train CNN</a:t>
            </a:r>
            <a:endParaRPr lang="en-US" dirty="0"/>
          </a:p>
        </p:txBody>
      </p:sp>
      <p:sp>
        <p:nvSpPr>
          <p:cNvPr id="15" name="Object 14"/>
          <p:cNvSpPr/>
          <p:nvPr/>
        </p:nvSpPr>
        <p:spPr>
          <a:xfrm>
            <a:off x="7389552" y="3989406"/>
            <a:ext cx="2114021" cy="308533"/>
          </a:xfrm>
          <a:prstGeom prst="rect">
            <a:avLst/>
          </a:prstGeom>
          <a:noFill/>
        </p:spPr>
        <p:txBody>
          <a:bodyPr wrap="square" rtlCol="0" anchor="t" bIns="0" lIns="0" rIns="0" tIns="0"/>
          <a:lstStyle/>
          <a:p>
            <a:pPr algn="l">
              <a:lnSpc>
                <a:spcPts val="1470"/>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Training on AWS EC2</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instance.</a:t>
            </a:r>
            <a:endParaRPr lang="en-US" dirty="0"/>
          </a:p>
        </p:txBody>
      </p:sp>
      <p:pic>
        <p:nvPicPr>
          <p:cNvPr id="16" name="Object 1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13128" y="2637171"/>
            <a:ext cx="2399694" cy="1190327"/>
          </a:xfrm>
          <a:prstGeom prst="rect">
            <a:avLst/>
          </a:prstGeom>
        </p:spPr>
      </p:pic>
      <p:sp>
        <p:nvSpPr>
          <p:cNvPr id="17" name="Object 16"/>
          <p:cNvSpPr/>
          <p:nvPr/>
        </p:nvSpPr>
        <p:spPr>
          <a:xfrm>
            <a:off x="9408347" y="3133799"/>
            <a:ext cx="2209248" cy="168550"/>
          </a:xfrm>
          <a:prstGeom prst="rect">
            <a:avLst/>
          </a:prstGeom>
          <a:noFill/>
        </p:spPr>
        <p:txBody>
          <a:bodyPr wrap="square" rtlCol="0" anchor="t" bIns="0" lIns="0" rIns="0" tIns="0"/>
          <a:lstStyle/>
          <a:p>
            <a:pPr algn="ctr">
              <a:lnSpc>
                <a:spcPts val="1764"/>
              </a:lnSpc>
              <a:spcAft>
                <a:spcPts val="600"/>
              </a:spcAft>
              <a:buNone/>
            </a:pPr>
            <a:r>
              <a:rPr lang="en-US" sz="1600" dirty="0" smtClean="0">
                <a:solidFill>
                  <a:srgbClr val="ffffff"/>
                </a:solidFill>
                <a:latin typeface="Montserrat Light" pitchFamily="34" charset="0"/>
                <a:ea typeface="Montserrat Light" pitchFamily="34" charset="-122"/>
                <a:cs typeface="Montserrat Light" pitchFamily="34" charset="-120"/>
              </a:rPr>
              <a:t>Prediction</a:t>
            </a:r>
            <a:endParaRPr lang="en-US" dirty="0"/>
          </a:p>
        </p:txBody>
      </p:sp>
      <p:sp>
        <p:nvSpPr>
          <p:cNvPr id="18" name="Object 17"/>
          <p:cNvSpPr/>
          <p:nvPr/>
        </p:nvSpPr>
        <p:spPr>
          <a:xfrm>
            <a:off x="9598800" y="3989406"/>
            <a:ext cx="2114021" cy="308533"/>
          </a:xfrm>
          <a:prstGeom prst="rect">
            <a:avLst/>
          </a:prstGeom>
          <a:noFill/>
        </p:spPr>
        <p:txBody>
          <a:bodyPr wrap="square" rtlCol="0" anchor="t" bIns="0" lIns="0" rIns="0" tIns="0"/>
          <a:lstStyle/>
          <a:p>
            <a:pPr algn="l">
              <a:lnSpc>
                <a:spcPts val="1470"/>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Predict on the top 5</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hotel brands.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0903" y="3992852"/>
            <a:ext cx="952270" cy="47613"/>
          </a:xfrm>
          <a:prstGeom prst="rect">
            <a:avLst/>
          </a:prstGeom>
        </p:spPr>
      </p:pic>
      <p:sp>
        <p:nvSpPr>
          <p:cNvPr id="3" name="Object 2"/>
          <p:cNvSpPr/>
          <p:nvPr/>
        </p:nvSpPr>
        <p:spPr>
          <a:xfrm>
            <a:off x="380905" y="2802650"/>
            <a:ext cx="11808047" cy="928455"/>
          </a:xfrm>
          <a:prstGeom prst="rect">
            <a:avLst/>
          </a:prstGeom>
          <a:noFill/>
        </p:spPr>
        <p:txBody>
          <a:bodyPr wrap="square" rtlCol="0" anchor="t" bIns="0" lIns="0" rIns="0" tIns="0"/>
          <a:lstStyle/>
          <a:p>
            <a:pPr algn="l">
              <a:lnSpc>
                <a:spcPts val="7636"/>
              </a:lnSpc>
              <a:spcAft>
                <a:spcPts val="600"/>
              </a:spcAft>
              <a:buNone/>
            </a:pPr>
            <a:r>
              <a:rPr lang="en-US" b="1" sz="6800" dirty="0" smtClean="0">
                <a:solidFill>
                  <a:srgbClr val="1e343b"/>
                </a:solidFill>
                <a:latin typeface="Poppins" pitchFamily="34" charset="0"/>
                <a:ea typeface="Poppins" pitchFamily="34" charset="-122"/>
                <a:cs typeface="Poppins" pitchFamily="34" charset="-120"/>
              </a:rPr>
              <a:t>The Data</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28" y="940978"/>
            <a:ext cx="380903" cy="47613"/>
          </a:xfrm>
          <a:prstGeom prst="rect">
            <a:avLst/>
          </a:prstGeom>
        </p:spPr>
      </p:pic>
      <p:sp>
        <p:nvSpPr>
          <p:cNvPr id="3" name="Object 2"/>
          <p:cNvSpPr/>
          <p:nvPr/>
        </p:nvSpPr>
        <p:spPr>
          <a:xfrm>
            <a:off x="476131" y="300581"/>
            <a:ext cx="11617595" cy="478512"/>
          </a:xfrm>
          <a:prstGeom prst="rect">
            <a:avLst/>
          </a:prstGeom>
          <a:noFill/>
        </p:spPr>
        <p:txBody>
          <a:bodyPr wrap="square" rtlCol="0" anchor="t" bIns="0" lIns="0" rIns="0" tIns="0"/>
          <a:lstStyle/>
          <a:p>
            <a:pPr algn="l">
              <a:lnSpc>
                <a:spcPts val="3818"/>
              </a:lnSpc>
              <a:spcAft>
                <a:spcPts val="600"/>
              </a:spcAft>
              <a:buNone/>
            </a:pPr>
            <a:r>
              <a:rPr lang="en-US" b="1" sz="3400" dirty="0" smtClean="0">
                <a:solidFill>
                  <a:srgbClr val="ffffff"/>
                </a:solidFill>
                <a:latin typeface="Poppins" pitchFamily="34" charset="0"/>
                <a:ea typeface="Poppins" pitchFamily="34" charset="-122"/>
                <a:cs typeface="Poppins" pitchFamily="34" charset="-120"/>
              </a:rPr>
              <a:t>Challenging Data</a:t>
            </a:r>
            <a:r>
              <a:rPr lang="en-US" b="1" sz="3400" dirty="0" smtClean="0">
                <a:solidFill>
                  <a:srgbClr val="506e7b"/>
                </a:solidFill>
                <a:latin typeface="Poppins" pitchFamily="34" charset="0"/>
                <a:ea typeface="Poppins" pitchFamily="34" charset="-122"/>
                <a:cs typeface="Poppins" pitchFamily="34" charset="-120"/>
              </a:rPr>
              <a:t>.</a:t>
            </a:r>
            <a:endParaRPr lang="en-US" dirty="0"/>
          </a:p>
        </p:txBody>
      </p:sp>
      <p:sp>
        <p:nvSpPr>
          <p:cNvPr id="4" name="Object 3"/>
          <p:cNvSpPr/>
          <p:nvPr/>
        </p:nvSpPr>
        <p:spPr>
          <a:xfrm>
            <a:off x="476131" y="1540903"/>
            <a:ext cx="3635145" cy="4848775"/>
          </a:xfrm>
          <a:prstGeom prst="rect">
            <a:avLst/>
          </a:prstGeom>
          <a:solidFill>
            <a:srgbClr val="000000">
              <a:alpha val="0000"/>
            </a:srgbClr>
          </a:solidFill>
        </p:spPr>
      </p:sp>
      <p:pic>
        <p:nvPicPr>
          <p:cNvPr id="5" name="Object 4" descr="preencoded.png">    </p:cNvPr>
          <p:cNvPicPr>
            <a:picLocks noChangeAspect="1"/>
          </p:cNvPicPr>
          <p:nvPr/>
        </p:nvPicPr>
        <p:blipFill>
          <a:blip r:embed="rId3"/>
          <a:srcRect l="21886" r="21886" t="0" b="0"/>
          <a:stretch/>
        </p:blipFill>
        <p:spPr>
          <a:xfrm>
            <a:off x="476131" y="1540903"/>
            <a:ext cx="3635145" cy="4848775"/>
          </a:xfrm>
          <a:prstGeom prst="rect">
            <a:avLst/>
          </a:prstGeom>
        </p:spPr>
      </p:pic>
      <p:sp>
        <p:nvSpPr>
          <p:cNvPr id="6" name="Object 5"/>
          <p:cNvSpPr/>
          <p:nvPr/>
        </p:nvSpPr>
        <p:spPr>
          <a:xfrm>
            <a:off x="4488667" y="2782243"/>
            <a:ext cx="714196" cy="714196"/>
          </a:xfrm>
          <a:prstGeom prst="ellipse">
            <a:avLst/>
          </a:prstGeom>
          <a:solidFill>
            <a:srgbClr val="506e7b"/>
          </a:solidFill>
        </p:spPr>
      </p:sp>
      <p:pic>
        <p:nvPicPr>
          <p:cNvPr id="7" name="Object 6"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126" y="2961048"/>
            <a:ext cx="357093" cy="356583"/>
          </a:xfrm>
          <a:prstGeom prst="rect">
            <a:avLst/>
          </a:prstGeom>
        </p:spPr>
      </p:pic>
      <p:sp>
        <p:nvSpPr>
          <p:cNvPr id="8" name="Object 7"/>
          <p:cNvSpPr/>
          <p:nvPr/>
        </p:nvSpPr>
        <p:spPr>
          <a:xfrm>
            <a:off x="5393316" y="2802811"/>
            <a:ext cx="2847263" cy="644491"/>
          </a:xfrm>
          <a:prstGeom prst="rect">
            <a:avLst/>
          </a:prstGeom>
          <a:noFill/>
        </p:spPr>
        <p:txBody>
          <a:bodyPr wrap="square" rtlCol="0" anchor="t" bIns="0" lIns="0" rIns="0" tIns="0"/>
          <a:lstStyle/>
          <a:p>
            <a:pPr algn="l">
              <a:lnSpc>
                <a:spcPts val="1848"/>
              </a:lnSpc>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Data Set is large. 56</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GB. Nearly 100,00</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images.</a:t>
            </a:r>
            <a:endParaRPr lang="en-US" dirty="0"/>
          </a:p>
        </p:txBody>
      </p:sp>
      <p:sp>
        <p:nvSpPr>
          <p:cNvPr id="9" name="Object 8"/>
          <p:cNvSpPr/>
          <p:nvPr/>
        </p:nvSpPr>
        <p:spPr>
          <a:xfrm>
            <a:off x="4488667" y="3972570"/>
            <a:ext cx="714196" cy="714196"/>
          </a:xfrm>
          <a:prstGeom prst="ellipse">
            <a:avLst/>
          </a:prstGeom>
          <a:solidFill>
            <a:srgbClr val="506e7b"/>
          </a:solidFill>
        </p:spPr>
      </p:sp>
      <p:pic>
        <p:nvPicPr>
          <p:cNvPr id="10" name="Object 9"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7126" y="4157464"/>
            <a:ext cx="357093" cy="344406"/>
          </a:xfrm>
          <a:prstGeom prst="rect">
            <a:avLst/>
          </a:prstGeom>
        </p:spPr>
      </p:pic>
      <p:sp>
        <p:nvSpPr>
          <p:cNvPr id="11" name="Object 10"/>
          <p:cNvSpPr/>
          <p:nvPr/>
        </p:nvSpPr>
        <p:spPr>
          <a:xfrm>
            <a:off x="5393316" y="3993139"/>
            <a:ext cx="2847263" cy="644491"/>
          </a:xfrm>
          <a:prstGeom prst="rect">
            <a:avLst/>
          </a:prstGeom>
          <a:noFill/>
        </p:spPr>
        <p:txBody>
          <a:bodyPr wrap="square" rtlCol="0" anchor="t" bIns="0" lIns="0" rIns="0" tIns="0"/>
          <a:lstStyle/>
          <a:p>
            <a:pPr algn="l">
              <a:lnSpc>
                <a:spcPts val="1848"/>
              </a:lnSpc>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Hotels have high</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intraclass variation and</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low interclass variation.</a:t>
            </a:r>
            <a:endParaRPr lang="en-US" dirty="0"/>
          </a:p>
        </p:txBody>
      </p:sp>
      <p:sp>
        <p:nvSpPr>
          <p:cNvPr id="12" name="Object 11"/>
          <p:cNvSpPr/>
          <p:nvPr/>
        </p:nvSpPr>
        <p:spPr>
          <a:xfrm>
            <a:off x="8335805" y="2782243"/>
            <a:ext cx="714196" cy="714196"/>
          </a:xfrm>
          <a:prstGeom prst="ellipse">
            <a:avLst/>
          </a:prstGeom>
          <a:solidFill>
            <a:srgbClr val="506e7b"/>
          </a:solidFill>
        </p:spPr>
      </p:sp>
      <p:pic>
        <p:nvPicPr>
          <p:cNvPr id="13" name="Object 12"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4258" y="3000736"/>
            <a:ext cx="357106" cy="277207"/>
          </a:xfrm>
          <a:prstGeom prst="rect">
            <a:avLst/>
          </a:prstGeom>
        </p:spPr>
      </p:pic>
      <p:sp>
        <p:nvSpPr>
          <p:cNvPr id="14" name="Object 13"/>
          <p:cNvSpPr/>
          <p:nvPr/>
        </p:nvSpPr>
        <p:spPr>
          <a:xfrm>
            <a:off x="9240454" y="2753675"/>
            <a:ext cx="2847263" cy="879128"/>
          </a:xfrm>
          <a:prstGeom prst="rect">
            <a:avLst/>
          </a:prstGeom>
          <a:noFill/>
        </p:spPr>
        <p:txBody>
          <a:bodyPr wrap="square" rtlCol="0" anchor="t" bIns="0" lIns="0" rIns="0" tIns="0"/>
          <a:lstStyle/>
          <a:p>
            <a:pPr algn="l">
              <a:lnSpc>
                <a:spcPts val="1848"/>
              </a:lnSpc>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Photos are taken from</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man a myriad of</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angles and lighting</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situations.</a:t>
            </a:r>
            <a:endParaRPr lang="en-US" dirty="0"/>
          </a:p>
        </p:txBody>
      </p:sp>
      <p:sp>
        <p:nvSpPr>
          <p:cNvPr id="15" name="Object 14"/>
          <p:cNvSpPr/>
          <p:nvPr/>
        </p:nvSpPr>
        <p:spPr>
          <a:xfrm>
            <a:off x="8335805" y="4108934"/>
            <a:ext cx="714196" cy="714196"/>
          </a:xfrm>
          <a:prstGeom prst="ellipse">
            <a:avLst/>
          </a:prstGeom>
          <a:solidFill>
            <a:srgbClr val="506e7b"/>
          </a:solidFill>
        </p:spPr>
      </p:sp>
      <p:pic>
        <p:nvPicPr>
          <p:cNvPr id="16" name="Object 1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14258" y="4324087"/>
            <a:ext cx="357106" cy="283744"/>
          </a:xfrm>
          <a:prstGeom prst="rect">
            <a:avLst/>
          </a:prstGeom>
        </p:spPr>
      </p:pic>
      <p:sp>
        <p:nvSpPr>
          <p:cNvPr id="17" name="Object 16"/>
          <p:cNvSpPr/>
          <p:nvPr/>
        </p:nvSpPr>
        <p:spPr>
          <a:xfrm>
            <a:off x="9240454" y="4246821"/>
            <a:ext cx="2847263" cy="409854"/>
          </a:xfrm>
          <a:prstGeom prst="rect">
            <a:avLst/>
          </a:prstGeom>
          <a:noFill/>
        </p:spPr>
        <p:txBody>
          <a:bodyPr wrap="square" rtlCol="0" anchor="t" bIns="0" lIns="0" rIns="0" tIns="0"/>
          <a:lstStyle/>
          <a:p>
            <a:pPr algn="l">
              <a:lnSpc>
                <a:spcPts val="1848"/>
              </a:lnSpc>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Imbalanced Data</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Classes.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252b32"/>
        </a:solidFill>
        <a:effectLst/>
      </p:bgPr>
    </p:bg>
    <p:spTree>
      <p:nvGrpSpPr>
        <p:cNvPr id="1" name=""/>
        <p:cNvGrpSpPr/>
        <p:nvPr/>
      </p:nvGrpSpPr>
      <p:grpSpPr>
        <a:xfrm>
          <a:off x="0" y="0"/>
          <a:ext cx="0" cy="0"/>
          <a:chOff x="0" y="0"/>
          <a:chExt cx="0" cy="0"/>
        </a:xfrm>
      </p:grpSpPr>
      <p:sp>
        <p:nvSpPr>
          <p:cNvPr id="2" name="Object 1"/>
          <p:cNvSpPr/>
          <p:nvPr/>
        </p:nvSpPr>
        <p:spPr>
          <a:xfrm>
            <a:off x="476131" y="476131"/>
            <a:ext cx="7529217" cy="5913546"/>
          </a:xfrm>
          <a:prstGeom prst="rect">
            <a:avLst/>
          </a:prstGeom>
          <a:solidFill>
            <a:srgbClr val="000000">
              <a:alpha val="0000"/>
            </a:srgbClr>
          </a:solidFill>
        </p:spPr>
      </p:sp>
      <p:sp>
        <p:nvSpPr>
          <p:cNvPr id="3" name="Object 2"/>
          <p:cNvSpPr/>
          <p:nvPr/>
        </p:nvSpPr>
        <p:spPr>
          <a:xfrm>
            <a:off x="476131" y="476131"/>
            <a:ext cx="7529217" cy="5913546"/>
          </a:xfrm>
          <a:prstGeom prst="rect">
            <a:avLst/>
          </a:prstGeom>
          <a:solidFill>
            <a:srgbClr val="ffffff"/>
          </a:solidFill>
        </p:spPr>
      </p:sp>
      <p:pic>
        <p:nvPicPr>
          <p:cNvPr id="4" name="Object 3" descr="preencoded.png">    </p:cNvPr>
          <p:cNvPicPr>
            <a:picLocks noChangeAspect="1"/>
          </p:cNvPicPr>
          <p:nvPr/>
        </p:nvPicPr>
        <p:blipFill>
          <a:blip r:embed="rId1"/>
          <a:srcRect l="1215" r="1215" t="0" b="0"/>
          <a:stretch/>
        </p:blipFill>
        <p:spPr>
          <a:xfrm>
            <a:off x="476131" y="476131"/>
            <a:ext cx="7529217" cy="5913546"/>
          </a:xfrm>
          <a:prstGeom prst="rect">
            <a:avLst/>
          </a:prstGeom>
        </p:spPr>
      </p:pic>
      <p:sp>
        <p:nvSpPr>
          <p:cNvPr id="5" name="Object 4"/>
          <p:cNvSpPr/>
          <p:nvPr/>
        </p:nvSpPr>
        <p:spPr>
          <a:xfrm>
            <a:off x="7967258" y="476131"/>
            <a:ext cx="3764609" cy="5913546"/>
          </a:xfrm>
          <a:prstGeom prst="rect">
            <a:avLst/>
          </a:prstGeom>
          <a:solidFill>
            <a:srgbClr val="252b32"/>
          </a:solidFill>
        </p:spPr>
      </p:sp>
      <p:sp>
        <p:nvSpPr>
          <p:cNvPr id="6" name="Object 5"/>
          <p:cNvSpPr/>
          <p:nvPr/>
        </p:nvSpPr>
        <p:spPr>
          <a:xfrm>
            <a:off x="8252936" y="3018099"/>
            <a:ext cx="3574156" cy="1067105"/>
          </a:xfrm>
          <a:prstGeom prst="rect">
            <a:avLst/>
          </a:prstGeom>
          <a:noFill/>
        </p:spPr>
        <p:txBody>
          <a:bodyPr wrap="square" rtlCol="0" anchor="t" bIns="0" lIns="0" rIns="0" tIns="0"/>
          <a:lstStyle/>
          <a:p>
            <a:pPr algn="l">
              <a:lnSpc>
                <a:spcPts val="4242"/>
              </a:lnSpc>
              <a:spcAft>
                <a:spcPts val="600"/>
              </a:spcAft>
              <a:buNone/>
            </a:pPr>
            <a:r>
              <a:rPr lang="en-US" b="1" sz="3800" dirty="0" smtClean="0">
                <a:solidFill>
                  <a:srgbClr val="ffffff"/>
                </a:solidFill>
                <a:latin typeface="Poppins" pitchFamily="34" charset="0"/>
                <a:ea typeface="Poppins" pitchFamily="34" charset="-122"/>
                <a:cs typeface="Poppins" pitchFamily="34" charset="-120"/>
              </a:rPr>
              <a:t>Imbalanced</a:t>
            </a:r>
            <a:br>
              <a:rPr lang="en-US" b="1" sz="3800" dirty="0" smtClean="0">
                <a:solidFill>
                  <a:srgbClr val="ffffff"/>
                </a:solidFill>
                <a:latin typeface="Poppins" pitchFamily="34" charset="0"/>
                <a:ea typeface="Poppins" pitchFamily="34" charset="-122"/>
                <a:cs typeface="Poppins" pitchFamily="34" charset="-120"/>
              </a:rPr>
            </a:br>
            <a:r>
              <a:rPr lang="en-US" b="1" sz="3800" dirty="0" smtClean="0">
                <a:solidFill>
                  <a:srgbClr val="ffffff"/>
                </a:solidFill>
                <a:latin typeface="Poppins" pitchFamily="34" charset="0"/>
                <a:ea typeface="Poppins" pitchFamily="34" charset="-122"/>
                <a:cs typeface="Poppins" pitchFamily="34" charset="-120"/>
              </a:rPr>
              <a:t>Classes.</a:t>
            </a:r>
            <a:endParaRPr lang="en-US" dirty="0"/>
          </a:p>
        </p:txBody>
      </p:sp>
      <p:sp>
        <p:nvSpPr>
          <p:cNvPr id="7" name="Object 6"/>
          <p:cNvSpPr/>
          <p:nvPr/>
        </p:nvSpPr>
        <p:spPr>
          <a:xfrm>
            <a:off x="8252936" y="4342314"/>
            <a:ext cx="3574156" cy="1761684"/>
          </a:xfrm>
          <a:prstGeom prst="rect">
            <a:avLst/>
          </a:prstGeom>
          <a:noFill/>
        </p:spPr>
        <p:txBody>
          <a:bodyPr wrap="square" rtlCol="0" anchor="t" bIns="0" lIns="0" rIns="0" tIns="0"/>
          <a:lstStyle/>
          <a:p>
            <a:pPr algn="l">
              <a:lnSpc>
                <a:spcPts val="2100"/>
              </a:lnSpc>
              <a:spcAft>
                <a:spcPts val="600"/>
              </a:spcAft>
              <a:buNone/>
            </a:pPr>
            <a:r>
              <a:rPr lang="en-US" sz="1500" dirty="0" smtClean="0">
                <a:solidFill>
                  <a:srgbClr val="ffffff"/>
                </a:solidFill>
                <a:latin typeface="Montserrat" pitchFamily="34" charset="0"/>
                <a:ea typeface="Montserrat" pitchFamily="34" charset="-122"/>
                <a:cs typeface="Montserrat" pitchFamily="34" charset="-120"/>
              </a:rPr>
              <a:t>Much of the data was</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unclassified by chain and many</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hotel chains had as few as one</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picture. My first step was to filter</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out classes with less than 100</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examples and discard</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unclassified photos.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252b32"/>
        </a:solidFill>
        <a:effectLst/>
      </p:bgPr>
    </p:bg>
    <p:spTree>
      <p:nvGrpSpPr>
        <p:cNvPr id="1" name=""/>
        <p:cNvGrpSpPr/>
        <p:nvPr/>
      </p:nvGrpSpPr>
      <p:grpSpPr>
        <a:xfrm>
          <a:off x="0" y="0"/>
          <a:ext cx="0" cy="0"/>
          <a:chOff x="0" y="0"/>
          <a:chExt cx="0" cy="0"/>
        </a:xfrm>
      </p:grpSpPr>
      <p:sp>
        <p:nvSpPr>
          <p:cNvPr id="2" name="Object 1"/>
          <p:cNvSpPr/>
          <p:nvPr/>
        </p:nvSpPr>
        <p:spPr>
          <a:xfrm>
            <a:off x="95226" y="95226"/>
            <a:ext cx="7967258" cy="3285303"/>
          </a:xfrm>
          <a:prstGeom prst="rect">
            <a:avLst/>
          </a:prstGeom>
          <a:solidFill>
            <a:srgbClr val="000000">
              <a:alpha val="0000"/>
            </a:srgbClr>
          </a:solidFill>
        </p:spPr>
      </p:sp>
      <p:pic>
        <p:nvPicPr>
          <p:cNvPr id="3" name="Object 2" descr="preencoded.png">    </p:cNvPr>
          <p:cNvPicPr>
            <a:picLocks noChangeAspect="1"/>
          </p:cNvPicPr>
          <p:nvPr/>
        </p:nvPicPr>
        <p:blipFill>
          <a:blip r:embed="rId1"/>
          <a:srcRect l="0" r="0" t="22510" b="22510"/>
          <a:stretch/>
        </p:blipFill>
        <p:spPr>
          <a:xfrm>
            <a:off x="95226" y="95226"/>
            <a:ext cx="7967258" cy="3285303"/>
          </a:xfrm>
          <a:prstGeom prst="rect">
            <a:avLst/>
          </a:prstGeom>
        </p:spPr>
      </p:pic>
      <p:sp>
        <p:nvSpPr>
          <p:cNvPr id="4" name="Object 3"/>
          <p:cNvSpPr/>
          <p:nvPr/>
        </p:nvSpPr>
        <p:spPr>
          <a:xfrm>
            <a:off x="8157710" y="95226"/>
            <a:ext cx="3936016" cy="3285303"/>
          </a:xfrm>
          <a:prstGeom prst="rect">
            <a:avLst/>
          </a:prstGeom>
          <a:solidFill>
            <a:srgbClr val="000000">
              <a:alpha val="0000"/>
            </a:srgbClr>
          </a:solidFill>
        </p:spPr>
      </p:sp>
      <p:pic>
        <p:nvPicPr>
          <p:cNvPr id="5" name="Object 4" descr="preencoded.png">    </p:cNvPr>
          <p:cNvPicPr>
            <a:picLocks noChangeAspect="1"/>
          </p:cNvPicPr>
          <p:nvPr/>
        </p:nvPicPr>
        <p:blipFill>
          <a:blip r:embed="rId2"/>
          <a:srcRect l="0" r="0" t="18700" b="18700"/>
          <a:stretch/>
        </p:blipFill>
        <p:spPr>
          <a:xfrm>
            <a:off x="8157710" y="95226"/>
            <a:ext cx="3936016" cy="3285303"/>
          </a:xfrm>
          <a:prstGeom prst="rect">
            <a:avLst/>
          </a:prstGeom>
        </p:spPr>
      </p:pic>
      <p:sp>
        <p:nvSpPr>
          <p:cNvPr id="6" name="Object 5"/>
          <p:cNvSpPr/>
          <p:nvPr/>
        </p:nvSpPr>
        <p:spPr>
          <a:xfrm>
            <a:off x="95226" y="3475756"/>
            <a:ext cx="3936016" cy="3285303"/>
          </a:xfrm>
          <a:prstGeom prst="rect">
            <a:avLst/>
          </a:prstGeom>
          <a:solidFill>
            <a:srgbClr val="000000">
              <a:alpha val="0000"/>
            </a:srgbClr>
          </a:solidFill>
        </p:spPr>
      </p:sp>
      <p:pic>
        <p:nvPicPr>
          <p:cNvPr id="7" name="Object 6" descr="preencoded.png">    </p:cNvPr>
          <p:cNvPicPr>
            <a:picLocks noChangeAspect="1"/>
          </p:cNvPicPr>
          <p:nvPr/>
        </p:nvPicPr>
        <p:blipFill>
          <a:blip r:embed="rId3"/>
          <a:srcRect l="5072" r="5072" t="0" b="0"/>
          <a:stretch/>
        </p:blipFill>
        <p:spPr>
          <a:xfrm>
            <a:off x="95226" y="3475756"/>
            <a:ext cx="3936016" cy="3285303"/>
          </a:xfrm>
          <a:prstGeom prst="rect">
            <a:avLst/>
          </a:prstGeom>
        </p:spPr>
      </p:pic>
      <p:sp>
        <p:nvSpPr>
          <p:cNvPr id="8" name="Object 7"/>
          <p:cNvSpPr/>
          <p:nvPr/>
        </p:nvSpPr>
        <p:spPr>
          <a:xfrm>
            <a:off x="4126468" y="3475756"/>
            <a:ext cx="3936016" cy="3285303"/>
          </a:xfrm>
          <a:prstGeom prst="rect">
            <a:avLst/>
          </a:prstGeom>
          <a:solidFill>
            <a:srgbClr val="000000">
              <a:alpha val="0000"/>
            </a:srgbClr>
          </a:solidFill>
        </p:spPr>
      </p:sp>
      <p:pic>
        <p:nvPicPr>
          <p:cNvPr id="9" name="Object 8" descr="preencoded.png">    </p:cNvPr>
          <p:cNvPicPr>
            <a:picLocks noChangeAspect="1"/>
          </p:cNvPicPr>
          <p:nvPr/>
        </p:nvPicPr>
        <p:blipFill>
          <a:blip r:embed="rId4"/>
          <a:srcRect l="0" r="0" t="18700" b="18700"/>
          <a:stretch/>
        </p:blipFill>
        <p:spPr>
          <a:xfrm>
            <a:off x="4126468" y="3475756"/>
            <a:ext cx="3936016" cy="3285303"/>
          </a:xfrm>
          <a:prstGeom prst="rect">
            <a:avLst/>
          </a:prstGeom>
        </p:spPr>
      </p:pic>
      <p:sp>
        <p:nvSpPr>
          <p:cNvPr id="10" name="Object 9"/>
          <p:cNvSpPr/>
          <p:nvPr/>
        </p:nvSpPr>
        <p:spPr>
          <a:xfrm>
            <a:off x="8157710" y="3475756"/>
            <a:ext cx="3936016" cy="3285303"/>
          </a:xfrm>
          <a:prstGeom prst="rect">
            <a:avLst/>
          </a:prstGeom>
          <a:solidFill>
            <a:srgbClr val="000000">
              <a:alpha val="0000"/>
            </a:srgbClr>
          </a:solidFill>
        </p:spPr>
      </p:sp>
      <p:pic>
        <p:nvPicPr>
          <p:cNvPr id="11" name="Object 10" descr="preencoded.png">    </p:cNvPr>
          <p:cNvPicPr>
            <a:picLocks noChangeAspect="1"/>
          </p:cNvPicPr>
          <p:nvPr/>
        </p:nvPicPr>
        <p:blipFill>
          <a:blip r:embed="rId5"/>
          <a:srcRect l="16304" r="16304" t="0" b="0"/>
          <a:stretch/>
        </p:blipFill>
        <p:spPr>
          <a:xfrm>
            <a:off x="8157710" y="3475756"/>
            <a:ext cx="3936016" cy="3285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0903" y="3992852"/>
            <a:ext cx="952257" cy="47613"/>
          </a:xfrm>
          <a:prstGeom prst="rect">
            <a:avLst/>
          </a:prstGeom>
        </p:spPr>
      </p:pic>
      <p:sp>
        <p:nvSpPr>
          <p:cNvPr id="3" name="Object 2"/>
          <p:cNvSpPr/>
          <p:nvPr/>
        </p:nvSpPr>
        <p:spPr>
          <a:xfrm>
            <a:off x="380905" y="2802650"/>
            <a:ext cx="11808047" cy="928455"/>
          </a:xfrm>
          <a:prstGeom prst="rect">
            <a:avLst/>
          </a:prstGeom>
          <a:noFill/>
        </p:spPr>
        <p:txBody>
          <a:bodyPr wrap="square" rtlCol="0" anchor="t" bIns="0" lIns="0" rIns="0" tIns="0"/>
          <a:lstStyle/>
          <a:p>
            <a:pPr algn="l">
              <a:lnSpc>
                <a:spcPts val="7636"/>
              </a:lnSpc>
              <a:spcAft>
                <a:spcPts val="600"/>
              </a:spcAft>
              <a:buNone/>
            </a:pPr>
            <a:r>
              <a:rPr lang="en-US" b="1" sz="6800" dirty="0" smtClean="0">
                <a:solidFill>
                  <a:srgbClr val="1e343b"/>
                </a:solidFill>
                <a:latin typeface="Poppins" pitchFamily="34" charset="0"/>
                <a:ea typeface="Poppins" pitchFamily="34" charset="-122"/>
                <a:cs typeface="Poppins" pitchFamily="34" charset="-120"/>
              </a:rPr>
              <a:t>Hotel Brand Database</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42" y="940978"/>
            <a:ext cx="380903" cy="47613"/>
          </a:xfrm>
          <a:prstGeom prst="rect">
            <a:avLst/>
          </a:prstGeom>
        </p:spPr>
      </p:pic>
      <p:sp>
        <p:nvSpPr>
          <p:cNvPr id="3" name="Object 2"/>
          <p:cNvSpPr/>
          <p:nvPr/>
        </p:nvSpPr>
        <p:spPr>
          <a:xfrm>
            <a:off x="476131" y="300581"/>
            <a:ext cx="11617595" cy="478512"/>
          </a:xfrm>
          <a:prstGeom prst="rect">
            <a:avLst/>
          </a:prstGeom>
          <a:noFill/>
        </p:spPr>
        <p:txBody>
          <a:bodyPr wrap="square" rtlCol="0" anchor="t" bIns="0" lIns="0" rIns="0" tIns="0"/>
          <a:lstStyle/>
          <a:p>
            <a:pPr algn="l">
              <a:lnSpc>
                <a:spcPts val="3818"/>
              </a:lnSpc>
              <a:spcAft>
                <a:spcPts val="600"/>
              </a:spcAft>
              <a:buNone/>
            </a:pPr>
            <a:r>
              <a:rPr lang="en-US" b="1" sz="3400" dirty="0" smtClean="0">
                <a:solidFill>
                  <a:srgbClr val="ffffff"/>
                </a:solidFill>
                <a:latin typeface="Poppins" pitchFamily="34" charset="0"/>
                <a:ea typeface="Poppins" pitchFamily="34" charset="-122"/>
                <a:cs typeface="Poppins" pitchFamily="34" charset="-120"/>
              </a:rPr>
              <a:t>Data Table</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921" y="1760547"/>
            <a:ext cx="9992988" cy="4401548"/>
          </a:xfrm>
          <a:prstGeom prst="rect">
            <a:avLst/>
          </a:prstGeom>
        </p:spPr>
      </p:pic>
      <p:pic>
        <p:nvPicPr>
          <p:cNvPr id="5" name="Object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7921" y="1760547"/>
            <a:ext cx="9992988" cy="4401548"/>
          </a:xfrm>
          <a:prstGeom prst="rect">
            <a:avLst/>
          </a:prstGeom>
        </p:spPr>
      </p:pic>
      <p:sp>
        <p:nvSpPr>
          <p:cNvPr id="6" name="Object 5"/>
          <p:cNvSpPr/>
          <p:nvPr/>
        </p:nvSpPr>
        <p:spPr>
          <a:xfrm>
            <a:off x="1097980" y="1960706"/>
            <a:ext cx="2883074" cy="588843"/>
          </a:xfrm>
          <a:prstGeom prst="rect">
            <a:avLst/>
          </a:prstGeom>
          <a:noFill/>
        </p:spPr>
        <p:txBody>
          <a:bodyPr wrap="square" rtlCol="0" anchor="ctr">
            <a:normAutofit fontScale="85000" lnSpcReduction="20000"/>
          </a:bodyPr>
          <a:lstStyle/>
          <a:p>
            <a:pPr>
              <a:buNone/>
            </a:pPr>
            <a:r>
              <a:rPr lang="en-US" dirty="0" smtClean="0">
                <a:solidFill>
                  <a:srgbClr val="000000"/>
                </a:solidFill>
                <a:latin typeface="Montserrat" pitchFamily="34" charset="0"/>
                <a:ea typeface="Montserrat" pitchFamily="34" charset="-122"/>
                <a:cs typeface="Montserrat" pitchFamily="34" charset="-120"/>
              </a:rPr>
              <a:t>Index</a:t>
            </a:r>
            <a:endParaRPr lang="en-US" dirty="0"/>
          </a:p>
        </p:txBody>
      </p:sp>
      <p:sp>
        <p:nvSpPr>
          <p:cNvPr id="7" name="Object 6"/>
          <p:cNvSpPr/>
          <p:nvPr/>
        </p:nvSpPr>
        <p:spPr>
          <a:xfrm>
            <a:off x="3981054" y="1960706"/>
            <a:ext cx="2338231" cy="588843"/>
          </a:xfrm>
          <a:prstGeom prst="rect">
            <a:avLst/>
          </a:prstGeom>
          <a:noFill/>
        </p:spPr>
        <p:txBody>
          <a:bodyPr wrap="square" rtlCol="0" anchor="ctr">
            <a:normAutofit fontScale="85000" lnSpcReduction="20000"/>
          </a:bodyPr>
          <a:lstStyle/>
          <a:p>
            <a:pPr algn="ctr">
              <a:buNone/>
            </a:pPr>
            <a:r>
              <a:rPr lang="en-US" b="1" sz="1800" dirty="0" smtClean="0">
                <a:solidFill>
                  <a:srgbClr val="ffffff"/>
                </a:solidFill>
                <a:latin typeface="Montserrat" pitchFamily="34" charset="0"/>
                <a:ea typeface="Montserrat" pitchFamily="34" charset="-122"/>
                <a:cs typeface="Montserrat" pitchFamily="34" charset="-120"/>
              </a:rPr>
              <a:t>Chain_ID</a:t>
            </a:r>
            <a:endParaRPr lang="en-US" dirty="0"/>
          </a:p>
        </p:txBody>
      </p:sp>
      <p:sp>
        <p:nvSpPr>
          <p:cNvPr id="8" name="Object 7"/>
          <p:cNvSpPr/>
          <p:nvPr/>
        </p:nvSpPr>
        <p:spPr>
          <a:xfrm>
            <a:off x="8752742" y="1760636"/>
            <a:ext cx="2338231" cy="647727"/>
          </a:xfrm>
          <a:prstGeom prst="rect">
            <a:avLst/>
          </a:prstGeom>
          <a:solidFill>
            <a:srgbClr val="444444">
              <a:alpha val="80000"/>
            </a:srgbClr>
          </a:solidFill>
        </p:spPr>
        <p:txBody>
          <a:bodyPr wrap="square" rtlCol="0" anchor="ctr">
            <a:normAutofit fontScale="85000" lnSpcReduction="20000"/>
          </a:bodyPr>
          <a:lstStyle/>
          <a:p>
            <a:pPr algn="ctr">
              <a:buNone/>
            </a:pPr>
            <a:r>
              <a:rPr lang="en-US" b="1" sz="1800" dirty="0" smtClean="0">
                <a:solidFill>
                  <a:srgbClr val="ffffff"/>
                </a:solidFill>
                <a:latin typeface="Montserrat" pitchFamily="34" charset="0"/>
                <a:ea typeface="Montserrat" pitchFamily="34" charset="-122"/>
                <a:cs typeface="Montserrat" pitchFamily="34" charset="-120"/>
              </a:rPr>
              <a:t>Chain Brand</a:t>
            </a:r>
            <a:endParaRPr lang="en-US" dirty="0"/>
          </a:p>
        </p:txBody>
      </p:sp>
      <p:sp>
        <p:nvSpPr>
          <p:cNvPr id="9" name="Object 8"/>
          <p:cNvSpPr/>
          <p:nvPr/>
        </p:nvSpPr>
        <p:spPr>
          <a:xfrm>
            <a:off x="1097980" y="3322106"/>
            <a:ext cx="2883074" cy="772557"/>
          </a:xfrm>
          <a:prstGeom prst="rect">
            <a:avLst/>
          </a:prstGeom>
          <a:solidFill>
            <a:srgbClr val="506e7b"/>
          </a:solidFill>
        </p:spPr>
        <p:txBody>
          <a:bodyPr wrap="square" rtlCol="0" anchor="ctr">
            <a:normAutofit fontScale="85000" lnSpcReduction="20000"/>
          </a:bodyPr>
          <a:lstStyle/>
          <a:p>
            <a:pPr algn="ctr">
              <a:buNone/>
            </a:pPr>
            <a:r>
              <a:rPr lang="en-US" b="1" sz="1800" dirty="0" smtClean="0">
                <a:solidFill>
                  <a:srgbClr val="ffffff"/>
                </a:solidFill>
                <a:latin typeface="Montserrat" pitchFamily="34" charset="0"/>
                <a:ea typeface="Montserrat" pitchFamily="34" charset="-122"/>
                <a:cs typeface="Montserrat" pitchFamily="34" charset="-120"/>
              </a:rPr>
              <a:t>1</a:t>
            </a:r>
            <a:endParaRPr lang="en-US" dirty="0"/>
          </a:p>
        </p:txBody>
      </p:sp>
      <p:sp>
        <p:nvSpPr>
          <p:cNvPr id="10" name="Object 9"/>
          <p:cNvSpPr/>
          <p:nvPr/>
        </p:nvSpPr>
        <p:spPr>
          <a:xfrm>
            <a:off x="3981054" y="3322106"/>
            <a:ext cx="2338231" cy="772557"/>
          </a:xfrm>
          <a:prstGeom prst="rect">
            <a:avLst/>
          </a:prstGeom>
          <a:solidFill>
            <a:srgbClr val="506e7b"/>
          </a:solidFill>
        </p:spPr>
        <p:txBody>
          <a:bodyPr wrap="square" rtlCol="0" anchor="ctr">
            <a:normAutofit fontScale="85000" lnSpcReduction="20000"/>
          </a:bodyPr>
          <a:lstStyle/>
          <a:p>
            <a:pPr algn="ctr">
              <a:buNone/>
            </a:pPr>
            <a:r>
              <a:rPr lang="en-US" sz="1800" dirty="0" smtClean="0">
                <a:solidFill>
                  <a:srgbClr val="ffffff"/>
                </a:solidFill>
                <a:latin typeface="Montserrat" pitchFamily="34" charset="0"/>
                <a:ea typeface="Montserrat" pitchFamily="34" charset="-122"/>
                <a:cs typeface="Montserrat" pitchFamily="34" charset="-120"/>
              </a:rPr>
              <a:t>2</a:t>
            </a:r>
            <a:endParaRPr lang="en-US" dirty="0"/>
          </a:p>
        </p:txBody>
      </p:sp>
      <p:sp>
        <p:nvSpPr>
          <p:cNvPr id="11" name="Object 10"/>
          <p:cNvSpPr/>
          <p:nvPr/>
        </p:nvSpPr>
        <p:spPr>
          <a:xfrm>
            <a:off x="8752742" y="3258176"/>
            <a:ext cx="2338231" cy="849813"/>
          </a:xfrm>
          <a:prstGeom prst="rect">
            <a:avLst/>
          </a:prstGeom>
          <a:solidFill>
            <a:srgbClr val="8da5af"/>
          </a:solidFill>
        </p:spPr>
        <p:txBody>
          <a:bodyPr wrap="square" rtlCol="0" anchor="ctr">
            <a:normAutofit fontScale="85000" lnSpcReduction="20000"/>
          </a:bodyPr>
          <a:lstStyle/>
          <a:p>
            <a:pPr algn="ctr">
              <a:buNone/>
            </a:pPr>
            <a:r>
              <a:rPr lang="en-US" b="1" sz="1800" dirty="0" smtClean="0">
                <a:solidFill>
                  <a:srgbClr val="1e343b"/>
                </a:solidFill>
                <a:latin typeface="Montserrat" pitchFamily="34" charset="0"/>
                <a:ea typeface="Montserrat" pitchFamily="34" charset="-122"/>
                <a:cs typeface="Montserrat" pitchFamily="34" charset="-120"/>
              </a:rPr>
              <a:t>Courtyard by Marriot</a:t>
            </a:r>
            <a:endParaRPr lang="en-US" dirty="0"/>
          </a:p>
        </p:txBody>
      </p:sp>
      <p:sp>
        <p:nvSpPr>
          <p:cNvPr id="12" name="Object 11"/>
          <p:cNvSpPr/>
          <p:nvPr/>
        </p:nvSpPr>
        <p:spPr>
          <a:xfrm>
            <a:off x="1097980" y="4094663"/>
            <a:ext cx="2883074" cy="834723"/>
          </a:xfrm>
          <a:prstGeom prst="rect">
            <a:avLst/>
          </a:prstGeom>
          <a:solidFill>
            <a:srgbClr val="506e7b"/>
          </a:solidFill>
        </p:spPr>
        <p:txBody>
          <a:bodyPr wrap="square" rtlCol="0" anchor="ctr">
            <a:normAutofit fontScale="85000" lnSpcReduction="20000"/>
          </a:bodyPr>
          <a:lstStyle/>
          <a:p>
            <a:pPr algn="ctr">
              <a:buNone/>
            </a:pPr>
            <a:r>
              <a:rPr lang="en-US" b="1" sz="1800" dirty="0" smtClean="0">
                <a:solidFill>
                  <a:srgbClr val="ffffff"/>
                </a:solidFill>
                <a:latin typeface="Montserrat" pitchFamily="34" charset="0"/>
                <a:ea typeface="Montserrat" pitchFamily="34" charset="-122"/>
                <a:cs typeface="Montserrat" pitchFamily="34" charset="-120"/>
              </a:rPr>
              <a:t>2</a:t>
            </a:r>
            <a:endParaRPr lang="en-US" dirty="0"/>
          </a:p>
        </p:txBody>
      </p:sp>
      <p:sp>
        <p:nvSpPr>
          <p:cNvPr id="13" name="Object 12"/>
          <p:cNvSpPr/>
          <p:nvPr/>
        </p:nvSpPr>
        <p:spPr>
          <a:xfrm>
            <a:off x="3981054" y="4094663"/>
            <a:ext cx="2338231" cy="834723"/>
          </a:xfrm>
          <a:prstGeom prst="rect">
            <a:avLst/>
          </a:prstGeom>
          <a:solidFill>
            <a:srgbClr val="506e7b"/>
          </a:solidFill>
        </p:spPr>
        <p:txBody>
          <a:bodyPr wrap="square" rtlCol="0" anchor="ctr">
            <a:normAutofit fontScale="85000" lnSpcReduction="20000"/>
          </a:bodyPr>
          <a:lstStyle/>
          <a:p>
            <a:pPr algn="ctr">
              <a:buNone/>
            </a:pPr>
            <a:r>
              <a:rPr lang="en-US" sz="1800" dirty="0" smtClean="0">
                <a:solidFill>
                  <a:srgbClr val="ffffff"/>
                </a:solidFill>
                <a:latin typeface="Montserrat" pitchFamily="34" charset="0"/>
                <a:ea typeface="Montserrat" pitchFamily="34" charset="-122"/>
                <a:cs typeface="Montserrat" pitchFamily="34" charset="-120"/>
              </a:rPr>
              <a:t>3</a:t>
            </a:r>
            <a:endParaRPr lang="en-US" dirty="0"/>
          </a:p>
        </p:txBody>
      </p:sp>
      <p:sp>
        <p:nvSpPr>
          <p:cNvPr id="14" name="Object 13"/>
          <p:cNvSpPr/>
          <p:nvPr/>
        </p:nvSpPr>
        <p:spPr>
          <a:xfrm>
            <a:off x="8752742" y="4107988"/>
            <a:ext cx="2338231" cy="918196"/>
          </a:xfrm>
          <a:prstGeom prst="rect">
            <a:avLst/>
          </a:prstGeom>
          <a:solidFill>
            <a:srgbClr val="8da5af"/>
          </a:solidFill>
        </p:spPr>
        <p:txBody>
          <a:bodyPr wrap="square" rtlCol="0" anchor="ctr">
            <a:normAutofit fontScale="85000" lnSpcReduction="20000"/>
          </a:bodyPr>
          <a:lstStyle/>
          <a:p>
            <a:pPr algn="ctr">
              <a:buNone/>
            </a:pPr>
            <a:r>
              <a:rPr lang="en-US" b="1" sz="1800" dirty="0" smtClean="0">
                <a:solidFill>
                  <a:srgbClr val="1e343b"/>
                </a:solidFill>
                <a:latin typeface="Montserrat" pitchFamily="34" charset="0"/>
                <a:ea typeface="Montserrat" pitchFamily="34" charset="-122"/>
                <a:cs typeface="Montserrat" pitchFamily="34" charset="-120"/>
              </a:rPr>
              <a:t>Residence Inn</a:t>
            </a:r>
            <a:endParaRPr lang="en-US" dirty="0"/>
          </a:p>
        </p:txBody>
      </p:sp>
      <p:sp>
        <p:nvSpPr>
          <p:cNvPr id="15" name="Object 14"/>
          <p:cNvSpPr/>
          <p:nvPr/>
        </p:nvSpPr>
        <p:spPr>
          <a:xfrm>
            <a:off x="1097980" y="4929386"/>
            <a:ext cx="2883074" cy="1032726"/>
          </a:xfrm>
          <a:prstGeom prst="rect">
            <a:avLst/>
          </a:prstGeom>
          <a:solidFill>
            <a:srgbClr val="506e7b"/>
          </a:solidFill>
        </p:spPr>
        <p:txBody>
          <a:bodyPr wrap="square" rtlCol="0" anchor="ctr">
            <a:normAutofit fontScale="85000" lnSpcReduction="20000"/>
          </a:bodyPr>
          <a:lstStyle/>
          <a:p>
            <a:pPr algn="ctr">
              <a:buNone/>
            </a:pPr>
            <a:r>
              <a:rPr lang="en-US" sz="2200" dirty="0" smtClean="0">
                <a:solidFill>
                  <a:srgbClr val="ffffff"/>
                </a:solidFill>
                <a:latin typeface="Montserrat" pitchFamily="34" charset="0"/>
                <a:ea typeface="Montserrat" pitchFamily="34" charset="-122"/>
                <a:cs typeface="Montserrat" pitchFamily="34" charset="-120"/>
              </a:rPr>
              <a:t>3</a:t>
            </a:r>
            <a:endParaRPr lang="en-US" dirty="0"/>
          </a:p>
        </p:txBody>
      </p:sp>
      <p:sp>
        <p:nvSpPr>
          <p:cNvPr id="16" name="Object 15"/>
          <p:cNvSpPr/>
          <p:nvPr/>
        </p:nvSpPr>
        <p:spPr>
          <a:xfrm>
            <a:off x="3981054" y="4929386"/>
            <a:ext cx="2338231" cy="1032726"/>
          </a:xfrm>
          <a:prstGeom prst="rect">
            <a:avLst/>
          </a:prstGeom>
          <a:solidFill>
            <a:srgbClr val="506e7b"/>
          </a:solidFill>
        </p:spPr>
        <p:txBody>
          <a:bodyPr wrap="square" rtlCol="0" anchor="ctr">
            <a:normAutofit fontScale="85000" lnSpcReduction="20000"/>
          </a:bodyPr>
          <a:lstStyle/>
          <a:p>
            <a:pPr algn="ctr">
              <a:buNone/>
            </a:pPr>
            <a:r>
              <a:rPr lang="en-US" sz="2200" dirty="0" smtClean="0">
                <a:solidFill>
                  <a:srgbClr val="ffffff"/>
                </a:solidFill>
                <a:latin typeface="Montserrat" pitchFamily="34" charset="0"/>
                <a:ea typeface="Montserrat" pitchFamily="34" charset="-122"/>
                <a:cs typeface="Montserrat" pitchFamily="34" charset="-120"/>
              </a:rPr>
              <a:t>4</a:t>
            </a:r>
            <a:endParaRPr lang="en-US" dirty="0"/>
          </a:p>
        </p:txBody>
      </p:sp>
      <p:sp>
        <p:nvSpPr>
          <p:cNvPr id="17" name="Object 16"/>
          <p:cNvSpPr/>
          <p:nvPr/>
        </p:nvSpPr>
        <p:spPr>
          <a:xfrm>
            <a:off x="8752742" y="5026184"/>
            <a:ext cx="2338231" cy="1135999"/>
          </a:xfrm>
          <a:prstGeom prst="rect">
            <a:avLst/>
          </a:prstGeom>
          <a:solidFill>
            <a:srgbClr val="8da5af"/>
          </a:solidFill>
        </p:spPr>
        <p:txBody>
          <a:bodyPr wrap="square" rtlCol="0" anchor="ctr">
            <a:normAutofit fontScale="85000" lnSpcReduction="20000"/>
          </a:bodyPr>
          <a:lstStyle/>
          <a:p>
            <a:pPr algn="ctr">
              <a:buNone/>
            </a:pPr>
            <a:r>
              <a:rPr lang="en-US" sz="2200" dirty="0" smtClean="0">
                <a:solidFill>
                  <a:srgbClr val="1e343b"/>
                </a:solidFill>
                <a:latin typeface="Montserrat" pitchFamily="34" charset="0"/>
                <a:ea typeface="Montserrat" pitchFamily="34" charset="-122"/>
                <a:cs typeface="Montserrat" pitchFamily="34" charset="-120"/>
              </a:rPr>
              <a:t>SpringHill Suites</a:t>
            </a:r>
            <a:endParaRPr lang="en-US" dirty="0"/>
          </a:p>
        </p:txBody>
      </p:sp>
      <p:sp>
        <p:nvSpPr>
          <p:cNvPr id="18" name="Object 17"/>
          <p:cNvSpPr/>
          <p:nvPr/>
        </p:nvSpPr>
        <p:spPr>
          <a:xfrm>
            <a:off x="6319285" y="1960706"/>
            <a:ext cx="2338231" cy="588843"/>
          </a:xfrm>
          <a:prstGeom prst="rect">
            <a:avLst/>
          </a:prstGeom>
          <a:noFill/>
        </p:spPr>
        <p:txBody>
          <a:bodyPr wrap="square" rtlCol="0" anchor="ctr">
            <a:normAutofit fontScale="85000" lnSpcReduction="20000"/>
          </a:bodyPr>
          <a:lstStyle/>
          <a:p>
            <a:pPr algn="ctr">
              <a:buNone/>
            </a:pPr>
            <a:r>
              <a:rPr lang="en-US" b="1" sz="1800" dirty="0" smtClean="0">
                <a:solidFill>
                  <a:srgbClr val="ffffff"/>
                </a:solidFill>
                <a:latin typeface="Montserrat" pitchFamily="34" charset="0"/>
                <a:ea typeface="Montserrat" pitchFamily="34" charset="-122"/>
                <a:cs typeface="Montserrat" pitchFamily="34" charset="-120"/>
              </a:rPr>
              <a:t>Hotel_ID</a:t>
            </a:r>
            <a:endParaRPr lang="en-US" dirty="0"/>
          </a:p>
        </p:txBody>
      </p:sp>
      <p:sp>
        <p:nvSpPr>
          <p:cNvPr id="19" name="Object 18"/>
          <p:cNvSpPr/>
          <p:nvPr/>
        </p:nvSpPr>
        <p:spPr>
          <a:xfrm>
            <a:off x="6319285" y="3322106"/>
            <a:ext cx="2338231" cy="772557"/>
          </a:xfrm>
          <a:prstGeom prst="rect">
            <a:avLst/>
          </a:prstGeom>
          <a:solidFill>
            <a:srgbClr val="506e7b"/>
          </a:solidFill>
        </p:spPr>
        <p:txBody>
          <a:bodyPr wrap="square" rtlCol="0" anchor="ctr">
            <a:normAutofit fontScale="85000" lnSpcReduction="20000"/>
          </a:bodyPr>
          <a:lstStyle/>
          <a:p>
            <a:pPr algn="ctr">
              <a:buNone/>
            </a:pPr>
            <a:r>
              <a:rPr lang="en-US" sz="1800" dirty="0" smtClean="0">
                <a:solidFill>
                  <a:srgbClr val="ffffff"/>
                </a:solidFill>
                <a:latin typeface="Montserrat" pitchFamily="34" charset="0"/>
                <a:ea typeface="Montserrat" pitchFamily="34" charset="-122"/>
                <a:cs typeface="Montserrat" pitchFamily="34" charset="-120"/>
              </a:rPr>
              <a:t>12306</a:t>
            </a:r>
            <a:endParaRPr lang="en-US" dirty="0"/>
          </a:p>
        </p:txBody>
      </p:sp>
      <p:sp>
        <p:nvSpPr>
          <p:cNvPr id="20" name="Object 19"/>
          <p:cNvSpPr/>
          <p:nvPr/>
        </p:nvSpPr>
        <p:spPr>
          <a:xfrm>
            <a:off x="6319285" y="4094663"/>
            <a:ext cx="2338231" cy="834723"/>
          </a:xfrm>
          <a:prstGeom prst="rect">
            <a:avLst/>
          </a:prstGeom>
          <a:solidFill>
            <a:srgbClr val="506e7b"/>
          </a:solidFill>
        </p:spPr>
        <p:txBody>
          <a:bodyPr wrap="square" rtlCol="0" anchor="ctr">
            <a:normAutofit fontScale="85000" lnSpcReduction="20000"/>
          </a:bodyPr>
          <a:lstStyle/>
          <a:p>
            <a:pPr algn="ctr">
              <a:buNone/>
            </a:pPr>
            <a:r>
              <a:rPr lang="en-US" sz="1800" dirty="0" smtClean="0">
                <a:solidFill>
                  <a:srgbClr val="ffffff"/>
                </a:solidFill>
                <a:latin typeface="Montserrat" pitchFamily="34" charset="0"/>
                <a:ea typeface="Montserrat" pitchFamily="34" charset="-122"/>
                <a:cs typeface="Montserrat" pitchFamily="34" charset="-120"/>
              </a:rPr>
              <a:t>6261</a:t>
            </a:r>
            <a:endParaRPr lang="en-US" dirty="0"/>
          </a:p>
        </p:txBody>
      </p:sp>
      <p:sp>
        <p:nvSpPr>
          <p:cNvPr id="21" name="Object 20"/>
          <p:cNvSpPr/>
          <p:nvPr/>
        </p:nvSpPr>
        <p:spPr>
          <a:xfrm>
            <a:off x="6319285" y="4929386"/>
            <a:ext cx="2338231" cy="1032726"/>
          </a:xfrm>
          <a:prstGeom prst="rect">
            <a:avLst/>
          </a:prstGeom>
          <a:solidFill>
            <a:srgbClr val="506e7b"/>
          </a:solidFill>
        </p:spPr>
        <p:txBody>
          <a:bodyPr wrap="square" rtlCol="0" anchor="ctr">
            <a:normAutofit fontScale="85000" lnSpcReduction="20000"/>
          </a:bodyPr>
          <a:lstStyle/>
          <a:p>
            <a:pPr algn="ctr">
              <a:buNone/>
            </a:pPr>
            <a:r>
              <a:rPr lang="en-US" sz="2200" dirty="0" smtClean="0">
                <a:solidFill>
                  <a:srgbClr val="ffffff"/>
                </a:solidFill>
                <a:latin typeface="Montserrat" pitchFamily="34" charset="0"/>
                <a:ea typeface="Montserrat" pitchFamily="34" charset="-122"/>
                <a:cs typeface="Montserrat" pitchFamily="34" charset="-120"/>
              </a:rPr>
              <a:t>25583</a:t>
            </a:r>
            <a:endParaRPr lang="en-US" dirty="0"/>
          </a:p>
        </p:txBody>
      </p:sp>
      <p:sp>
        <p:nvSpPr>
          <p:cNvPr id="22" name="Object 21"/>
          <p:cNvSpPr/>
          <p:nvPr/>
        </p:nvSpPr>
        <p:spPr>
          <a:xfrm>
            <a:off x="1097980" y="2549549"/>
            <a:ext cx="2883074" cy="772557"/>
          </a:xfrm>
          <a:prstGeom prst="rect">
            <a:avLst/>
          </a:prstGeom>
          <a:solidFill>
            <a:srgbClr val="506e7b"/>
          </a:solidFill>
        </p:spPr>
        <p:txBody>
          <a:bodyPr wrap="square" rtlCol="0" anchor="ctr">
            <a:normAutofit fontScale="85000" lnSpcReduction="20000"/>
          </a:bodyPr>
          <a:lstStyle/>
          <a:p>
            <a:pPr algn="ctr">
              <a:buNone/>
            </a:pPr>
            <a:r>
              <a:rPr lang="en-US" b="1" sz="1800" dirty="0" smtClean="0">
                <a:solidFill>
                  <a:srgbClr val="ffffff"/>
                </a:solidFill>
                <a:latin typeface="Montserrat" pitchFamily="34" charset="0"/>
                <a:ea typeface="Montserrat" pitchFamily="34" charset="-122"/>
                <a:cs typeface="Montserrat" pitchFamily="34" charset="-120"/>
              </a:rPr>
              <a:t>0</a:t>
            </a:r>
            <a:endParaRPr lang="en-US" dirty="0"/>
          </a:p>
        </p:txBody>
      </p:sp>
      <p:sp>
        <p:nvSpPr>
          <p:cNvPr id="23" name="Object 22"/>
          <p:cNvSpPr/>
          <p:nvPr/>
        </p:nvSpPr>
        <p:spPr>
          <a:xfrm>
            <a:off x="3981054" y="2549549"/>
            <a:ext cx="2338231" cy="772557"/>
          </a:xfrm>
          <a:prstGeom prst="rect">
            <a:avLst/>
          </a:prstGeom>
          <a:solidFill>
            <a:srgbClr val="506e7b"/>
          </a:solidFill>
        </p:spPr>
        <p:txBody>
          <a:bodyPr wrap="square" rtlCol="0" anchor="ctr">
            <a:normAutofit fontScale="85000" lnSpcReduction="20000"/>
          </a:bodyPr>
          <a:lstStyle/>
          <a:p>
            <a:pPr algn="ctr">
              <a:buNone/>
            </a:pPr>
            <a:r>
              <a:rPr lang="en-US" sz="1800" dirty="0" smtClean="0">
                <a:solidFill>
                  <a:srgbClr val="ffffff"/>
                </a:solidFill>
                <a:latin typeface="Montserrat" pitchFamily="34" charset="0"/>
                <a:ea typeface="Montserrat" pitchFamily="34" charset="-122"/>
                <a:cs typeface="Montserrat" pitchFamily="34" charset="-120"/>
              </a:rPr>
              <a:t>1</a:t>
            </a:r>
            <a:endParaRPr lang="en-US" dirty="0"/>
          </a:p>
        </p:txBody>
      </p:sp>
      <p:sp>
        <p:nvSpPr>
          <p:cNvPr id="24" name="Object 23"/>
          <p:cNvSpPr/>
          <p:nvPr/>
        </p:nvSpPr>
        <p:spPr>
          <a:xfrm>
            <a:off x="6319285" y="2549549"/>
            <a:ext cx="2338231" cy="772557"/>
          </a:xfrm>
          <a:prstGeom prst="rect">
            <a:avLst/>
          </a:prstGeom>
          <a:solidFill>
            <a:srgbClr val="506e7b"/>
          </a:solidFill>
        </p:spPr>
        <p:txBody>
          <a:bodyPr wrap="square" rtlCol="0" anchor="ctr">
            <a:normAutofit fontScale="85000" lnSpcReduction="20000"/>
          </a:bodyPr>
          <a:lstStyle/>
          <a:p>
            <a:pPr algn="ctr">
              <a:buNone/>
            </a:pPr>
            <a:r>
              <a:rPr lang="en-US" sz="1800" dirty="0" smtClean="0">
                <a:solidFill>
                  <a:srgbClr val="ffffff"/>
                </a:solidFill>
                <a:latin typeface="Montserrat" pitchFamily="34" charset="0"/>
                <a:ea typeface="Montserrat" pitchFamily="34" charset="-122"/>
                <a:cs typeface="Montserrat" pitchFamily="34" charset="-120"/>
              </a:rPr>
              <a:t>24607</a:t>
            </a:r>
            <a:endParaRPr lang="en-US" dirty="0"/>
          </a:p>
        </p:txBody>
      </p:sp>
      <p:sp>
        <p:nvSpPr>
          <p:cNvPr id="25" name="Object 24"/>
          <p:cNvSpPr/>
          <p:nvPr/>
        </p:nvSpPr>
        <p:spPr>
          <a:xfrm>
            <a:off x="8752742" y="2408363"/>
            <a:ext cx="2338231" cy="849813"/>
          </a:xfrm>
          <a:prstGeom prst="rect">
            <a:avLst/>
          </a:prstGeom>
          <a:solidFill>
            <a:srgbClr val="8da5af"/>
          </a:solidFill>
        </p:spPr>
        <p:txBody>
          <a:bodyPr wrap="square" rtlCol="0" anchor="ctr">
            <a:normAutofit fontScale="85000" lnSpcReduction="20000"/>
          </a:bodyPr>
          <a:lstStyle/>
          <a:p>
            <a:pPr algn="ctr">
              <a:buNone/>
            </a:pPr>
            <a:r>
              <a:rPr lang="en-US" b="1" sz="1800" dirty="0" smtClean="0">
                <a:solidFill>
                  <a:srgbClr val="1e343b"/>
                </a:solidFill>
                <a:latin typeface="Montserrat" pitchFamily="34" charset="0"/>
                <a:ea typeface="Montserrat" pitchFamily="34" charset="-122"/>
                <a:cs typeface="Montserrat" pitchFamily="34" charset="-120"/>
              </a:rPr>
              <a:t>Fairfield Inn &amp; Suites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0903" y="3992852"/>
            <a:ext cx="952257" cy="47613"/>
          </a:xfrm>
          <a:prstGeom prst="rect">
            <a:avLst/>
          </a:prstGeom>
        </p:spPr>
      </p:pic>
      <p:sp>
        <p:nvSpPr>
          <p:cNvPr id="3" name="Object 2"/>
          <p:cNvSpPr/>
          <p:nvPr/>
        </p:nvSpPr>
        <p:spPr>
          <a:xfrm>
            <a:off x="380905" y="2802650"/>
            <a:ext cx="11808047" cy="928455"/>
          </a:xfrm>
          <a:prstGeom prst="rect">
            <a:avLst/>
          </a:prstGeom>
          <a:noFill/>
        </p:spPr>
        <p:txBody>
          <a:bodyPr wrap="square" rtlCol="0" anchor="t" bIns="0" lIns="0" rIns="0" tIns="0"/>
          <a:lstStyle/>
          <a:p>
            <a:pPr algn="l">
              <a:lnSpc>
                <a:spcPts val="7636"/>
              </a:lnSpc>
              <a:spcAft>
                <a:spcPts val="600"/>
              </a:spcAft>
              <a:buNone/>
            </a:pPr>
            <a:r>
              <a:rPr lang="en-US" b="1" sz="6800" dirty="0" smtClean="0">
                <a:solidFill>
                  <a:srgbClr val="1e343b"/>
                </a:solidFill>
                <a:latin typeface="Poppins" pitchFamily="34" charset="0"/>
                <a:ea typeface="Poppins" pitchFamily="34" charset="-122"/>
                <a:cs typeface="Poppins" pitchFamily="34" charset="-120"/>
              </a:rPr>
              <a:t>CNN Archetecture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0905" y="5193362"/>
            <a:ext cx="952262" cy="47613"/>
          </a:xfrm>
          <a:prstGeom prst="rect">
            <a:avLst/>
          </a:prstGeom>
        </p:spPr>
      </p:pic>
      <p:sp>
        <p:nvSpPr>
          <p:cNvPr id="3" name="Object 2"/>
          <p:cNvSpPr/>
          <p:nvPr/>
        </p:nvSpPr>
        <p:spPr>
          <a:xfrm>
            <a:off x="380905" y="1644708"/>
            <a:ext cx="11808047" cy="3286800"/>
          </a:xfrm>
          <a:prstGeom prst="rect">
            <a:avLst/>
          </a:prstGeom>
          <a:noFill/>
        </p:spPr>
        <p:txBody>
          <a:bodyPr wrap="square" rtlCol="0" anchor="t" bIns="0" lIns="0" rIns="0" tIns="0"/>
          <a:lstStyle/>
          <a:p>
            <a:pPr algn="l">
              <a:lnSpc>
                <a:spcPts val="6533"/>
              </a:lnSpc>
              <a:spcAft>
                <a:spcPts val="600"/>
              </a:spcAft>
              <a:buNone/>
            </a:pPr>
            <a:r>
              <a:rPr lang="en-US" b="1" sz="5800" dirty="0" smtClean="0">
                <a:solidFill>
                  <a:srgbClr val="ffffff"/>
                </a:solidFill>
                <a:latin typeface="Poppins" pitchFamily="34" charset="0"/>
                <a:ea typeface="Poppins" pitchFamily="34" charset="-122"/>
                <a:cs typeface="Poppins" pitchFamily="34" charset="-120"/>
              </a:rPr>
              <a:t>The following presentation</a:t>
            </a:r>
            <a:br>
              <a:rPr lang="en-US" b="1" sz="5800" dirty="0" smtClean="0">
                <a:solidFill>
                  <a:srgbClr val="ffffff"/>
                </a:solidFill>
                <a:latin typeface="Poppins" pitchFamily="34" charset="0"/>
                <a:ea typeface="Poppins" pitchFamily="34" charset="-122"/>
                <a:cs typeface="Poppins" pitchFamily="34" charset="-120"/>
              </a:rPr>
            </a:br>
            <a:r>
              <a:rPr lang="en-US" b="1" sz="5800" dirty="0" smtClean="0">
                <a:solidFill>
                  <a:srgbClr val="ffffff"/>
                </a:solidFill>
                <a:latin typeface="Poppins" pitchFamily="34" charset="0"/>
                <a:ea typeface="Poppins" pitchFamily="34" charset="-122"/>
                <a:cs typeface="Poppins" pitchFamily="34" charset="-120"/>
              </a:rPr>
              <a:t>contains  </a:t>
            </a:r>
            <a:r>
              <a:rPr lang="en-US" b="1" sz="5800" dirty="0" smtClean="0">
                <a:solidFill>
                  <a:srgbClr val="506e7b"/>
                </a:solidFill>
                <a:latin typeface="Poppins" pitchFamily="34" charset="0"/>
                <a:ea typeface="Poppins" pitchFamily="34" charset="-122"/>
                <a:cs typeface="Poppins" pitchFamily="34" charset="-120"/>
              </a:rPr>
              <a:t>discussion</a:t>
            </a:r>
            <a:r>
              <a:rPr lang="en-US" b="1" sz="5800" dirty="0" smtClean="0">
                <a:solidFill>
                  <a:srgbClr val="ffffff"/>
                </a:solidFill>
                <a:latin typeface="Poppins" pitchFamily="34" charset="0"/>
                <a:ea typeface="Poppins" pitchFamily="34" charset="-122"/>
                <a:cs typeface="Poppins" pitchFamily="34" charset="-120"/>
              </a:rPr>
              <a:t> about</a:t>
            </a:r>
            <a:br>
              <a:rPr lang="en-US" b="1" sz="5800" dirty="0" smtClean="0">
                <a:solidFill>
                  <a:srgbClr val="ffffff"/>
                </a:solidFill>
                <a:latin typeface="Poppins" pitchFamily="34" charset="0"/>
                <a:ea typeface="Poppins" pitchFamily="34" charset="-122"/>
                <a:cs typeface="Poppins" pitchFamily="34" charset="-120"/>
              </a:rPr>
            </a:br>
            <a:r>
              <a:rPr lang="en-US" b="1" sz="5800" dirty="0" smtClean="0">
                <a:solidFill>
                  <a:srgbClr val="ffffff"/>
                </a:solidFill>
                <a:latin typeface="Poppins" pitchFamily="34" charset="0"/>
                <a:ea typeface="Poppins" pitchFamily="34" charset="-122"/>
                <a:cs typeface="Poppins" pitchFamily="34" charset="-120"/>
              </a:rPr>
              <a:t>sensitive subject matter.</a:t>
            </a:r>
            <a:br>
              <a:rPr lang="en-US" b="1" sz="5800" dirty="0" smtClean="0">
                <a:solidFill>
                  <a:srgbClr val="ffffff"/>
                </a:solidFill>
                <a:latin typeface="Poppins" pitchFamily="34" charset="0"/>
                <a:ea typeface="Poppins" pitchFamily="34" charset="-122"/>
                <a:cs typeface="Poppins" pitchFamily="34" charset="-120"/>
              </a:rPr>
            </a:br>
            <a:r>
              <a:rPr lang="en-US" b="1" sz="5800" dirty="0" smtClean="0">
                <a:solidFill>
                  <a:srgbClr val="ffffff"/>
                </a:solidFill>
                <a:latin typeface="Poppins" pitchFamily="34" charset="0"/>
                <a:ea typeface="Poppins" pitchFamily="34" charset="-122"/>
                <a:cs typeface="Poppins" pitchFamily="34" charset="-120"/>
              </a:rPr>
              <a:t>Discretion is advised.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95226"/>
            <a:ext cx="3936016" cy="6665833"/>
          </a:xfrm>
          <a:prstGeom prst="rect">
            <a:avLst/>
          </a:prstGeom>
          <a:solidFill>
            <a:srgbClr val="ffffff"/>
          </a:solidFill>
        </p:spPr>
      </p:sp>
      <p:sp>
        <p:nvSpPr>
          <p:cNvPr id="3" name="Object 2"/>
          <p:cNvSpPr/>
          <p:nvPr/>
        </p:nvSpPr>
        <p:spPr>
          <a:xfrm>
            <a:off x="872859" y="2758298"/>
            <a:ext cx="2380750" cy="478512"/>
          </a:xfrm>
          <a:prstGeom prst="rect">
            <a:avLst/>
          </a:prstGeom>
          <a:noFill/>
        </p:spPr>
        <p:txBody>
          <a:bodyPr wrap="square" rtlCol="0" anchor="t" bIns="0" lIns="0" rIns="0" tIns="0"/>
          <a:lstStyle/>
          <a:p>
            <a:pPr algn="ctr">
              <a:lnSpc>
                <a:spcPts val="3818"/>
              </a:lnSpc>
              <a:spcAft>
                <a:spcPts val="600"/>
              </a:spcAft>
              <a:buNone/>
            </a:pPr>
            <a:r>
              <a:rPr lang="en-US" b="1" sz="3400" dirty="0" smtClean="0">
                <a:solidFill>
                  <a:srgbClr val="1e343b"/>
                </a:solidFill>
                <a:latin typeface="Poppins" pitchFamily="34" charset="0"/>
                <a:ea typeface="Poppins" pitchFamily="34" charset="-122"/>
                <a:cs typeface="Poppins" pitchFamily="34" charset="-120"/>
              </a:rPr>
              <a:t>VGG-16</a:t>
            </a:r>
            <a:endParaRPr lang="en-US" dirty="0"/>
          </a:p>
        </p:txBody>
      </p:sp>
      <p:sp>
        <p:nvSpPr>
          <p:cNvPr id="4" name="Object 3"/>
          <p:cNvSpPr/>
          <p:nvPr/>
        </p:nvSpPr>
        <p:spPr>
          <a:xfrm>
            <a:off x="36249" y="3493920"/>
            <a:ext cx="4053969" cy="428518"/>
          </a:xfrm>
          <a:prstGeom prst="rect">
            <a:avLst/>
          </a:prstGeom>
          <a:noFill/>
        </p:spPr>
        <p:txBody>
          <a:bodyPr wrap="square" rtlCol="0" anchor="t" bIns="0" lIns="0" rIns="0" tIns="0"/>
          <a:lstStyle/>
          <a:p>
            <a:pPr algn="ctr">
              <a:lnSpc>
                <a:spcPts val="1260"/>
              </a:lnSpc>
              <a:spcAft>
                <a:spcPts val="600"/>
              </a:spcAft>
              <a:buNone/>
            </a:pPr>
            <a:r>
              <a:rPr lang="en-US" sz="900" dirty="0" smtClean="0">
                <a:solidFill>
                  <a:srgbClr val="1e343b"/>
                </a:solidFill>
                <a:latin typeface="Montserrat" pitchFamily="34" charset="0"/>
                <a:ea typeface="Montserrat" pitchFamily="34" charset="-122"/>
                <a:cs typeface="Montserrat" pitchFamily="34" charset="-120"/>
              </a:rPr>
              <a:t>Has a simple classical archetecture 2 convolutional layers</a:t>
            </a:r>
            <a:br>
              <a:rPr lang="en-US" sz="900" dirty="0" smtClean="0">
                <a:solidFill>
                  <a:srgbClr val="1e343b"/>
                </a:solidFill>
                <a:latin typeface="Montserrat" pitchFamily="34" charset="0"/>
                <a:ea typeface="Montserrat" pitchFamily="34" charset="-122"/>
                <a:cs typeface="Montserrat" pitchFamily="34" charset="-120"/>
              </a:rPr>
            </a:br>
            <a:r>
              <a:rPr lang="en-US" sz="900" dirty="0" smtClean="0">
                <a:solidFill>
                  <a:srgbClr val="1e343b"/>
                </a:solidFill>
                <a:latin typeface="Montserrat" pitchFamily="34" charset="0"/>
                <a:ea typeface="Montserrat" pitchFamily="34" charset="-122"/>
                <a:cs typeface="Montserrat" pitchFamily="34" charset="-120"/>
              </a:rPr>
              <a:t>and a pooling layer then 2 more convolutional layers and</a:t>
            </a:r>
            <a:br>
              <a:rPr lang="en-US" sz="900" dirty="0" smtClean="0">
                <a:solidFill>
                  <a:srgbClr val="1e343b"/>
                </a:solidFill>
                <a:latin typeface="Montserrat" pitchFamily="34" charset="0"/>
                <a:ea typeface="Montserrat" pitchFamily="34" charset="-122"/>
                <a:cs typeface="Montserrat" pitchFamily="34" charset="-120"/>
              </a:rPr>
            </a:br>
            <a:r>
              <a:rPr lang="en-US" sz="900" dirty="0" smtClean="0">
                <a:solidFill>
                  <a:srgbClr val="1e343b"/>
                </a:solidFill>
                <a:latin typeface="Montserrat" pitchFamily="34" charset="0"/>
                <a:ea typeface="Montserrat" pitchFamily="34" charset="-122"/>
                <a:cs typeface="Montserrat" pitchFamily="34" charset="-120"/>
              </a:rPr>
              <a:t>a pooling layer repeating until a 16 layers.</a:t>
            </a:r>
            <a:endParaRPr lang="en-US" dirty="0"/>
          </a:p>
        </p:txBody>
      </p:sp>
      <p:sp>
        <p:nvSpPr>
          <p:cNvPr id="5" name="Object 4"/>
          <p:cNvSpPr/>
          <p:nvPr/>
        </p:nvSpPr>
        <p:spPr>
          <a:xfrm>
            <a:off x="4126468" y="95226"/>
            <a:ext cx="3936016" cy="6665833"/>
          </a:xfrm>
          <a:prstGeom prst="rect">
            <a:avLst/>
          </a:prstGeom>
          <a:solidFill>
            <a:srgbClr val="eef1f2"/>
          </a:solidFill>
        </p:spPr>
      </p:sp>
      <p:sp>
        <p:nvSpPr>
          <p:cNvPr id="6" name="Object 5"/>
          <p:cNvSpPr/>
          <p:nvPr/>
        </p:nvSpPr>
        <p:spPr>
          <a:xfrm>
            <a:off x="4161051" y="2838288"/>
            <a:ext cx="3866850" cy="478512"/>
          </a:xfrm>
          <a:prstGeom prst="rect">
            <a:avLst/>
          </a:prstGeom>
          <a:noFill/>
        </p:spPr>
        <p:txBody>
          <a:bodyPr wrap="square" rtlCol="0" anchor="t" bIns="0" lIns="0" rIns="0" tIns="0"/>
          <a:lstStyle/>
          <a:p>
            <a:pPr algn="ctr">
              <a:lnSpc>
                <a:spcPts val="3818"/>
              </a:lnSpc>
              <a:spcAft>
                <a:spcPts val="600"/>
              </a:spcAft>
              <a:buNone/>
            </a:pPr>
            <a:r>
              <a:rPr lang="en-US" b="1" sz="3400" dirty="0" smtClean="0">
                <a:solidFill>
                  <a:srgbClr val="1e343b"/>
                </a:solidFill>
                <a:latin typeface="Poppins" pitchFamily="34" charset="0"/>
                <a:ea typeface="Poppins" pitchFamily="34" charset="-122"/>
                <a:cs typeface="Poppins" pitchFamily="34" charset="-120"/>
              </a:rPr>
              <a:t>EfficientNetB0</a:t>
            </a:r>
            <a:endParaRPr lang="en-US" dirty="0"/>
          </a:p>
        </p:txBody>
      </p:sp>
      <p:sp>
        <p:nvSpPr>
          <p:cNvPr id="7" name="Object 6"/>
          <p:cNvSpPr/>
          <p:nvPr/>
        </p:nvSpPr>
        <p:spPr>
          <a:xfrm>
            <a:off x="4372939" y="3573910"/>
            <a:ext cx="3443074" cy="268538"/>
          </a:xfrm>
          <a:prstGeom prst="rect">
            <a:avLst/>
          </a:prstGeom>
          <a:noFill/>
        </p:spPr>
        <p:txBody>
          <a:bodyPr wrap="square" rtlCol="0" anchor="t" bIns="0" lIns="0" rIns="0" tIns="0"/>
          <a:lstStyle/>
          <a:p>
            <a:pPr algn="ctr">
              <a:lnSpc>
                <a:spcPts val="1260"/>
              </a:lnSpc>
              <a:spcAft>
                <a:spcPts val="600"/>
              </a:spcAft>
              <a:buNone/>
            </a:pPr>
            <a:r>
              <a:rPr lang="en-US" sz="900" dirty="0" smtClean="0">
                <a:solidFill>
                  <a:srgbClr val="1e343b"/>
                </a:solidFill>
                <a:latin typeface="Montserrat" pitchFamily="34" charset="0"/>
                <a:ea typeface="Montserrat" pitchFamily="34" charset="-122"/>
                <a:cs typeface="Montserrat" pitchFamily="34" charset="-120"/>
              </a:rPr>
              <a:t>Network archetecture that uniformly scales all</a:t>
            </a:r>
            <a:br>
              <a:rPr lang="en-US" sz="900" dirty="0" smtClean="0">
                <a:solidFill>
                  <a:srgbClr val="1e343b"/>
                </a:solidFill>
                <a:latin typeface="Montserrat" pitchFamily="34" charset="0"/>
                <a:ea typeface="Montserrat" pitchFamily="34" charset="-122"/>
                <a:cs typeface="Montserrat" pitchFamily="34" charset="-120"/>
              </a:rPr>
            </a:br>
            <a:r>
              <a:rPr lang="en-US" sz="900" dirty="0" smtClean="0">
                <a:solidFill>
                  <a:srgbClr val="1e343b"/>
                </a:solidFill>
                <a:latin typeface="Montserrat" pitchFamily="34" charset="0"/>
                <a:ea typeface="Montserrat" pitchFamily="34" charset="-122"/>
                <a:cs typeface="Montserrat" pitchFamily="34" charset="-120"/>
              </a:rPr>
              <a:t>dimensions using a compound coefficient.</a:t>
            </a:r>
            <a:endParaRPr lang="en-US" dirty="0"/>
          </a:p>
        </p:txBody>
      </p:sp>
      <p:sp>
        <p:nvSpPr>
          <p:cNvPr id="8" name="Object 7"/>
          <p:cNvSpPr/>
          <p:nvPr/>
        </p:nvSpPr>
        <p:spPr>
          <a:xfrm>
            <a:off x="8157710" y="95226"/>
            <a:ext cx="3936016" cy="6665833"/>
          </a:xfrm>
          <a:prstGeom prst="rect">
            <a:avLst/>
          </a:prstGeom>
          <a:solidFill>
            <a:srgbClr val="252b32"/>
          </a:solidFill>
        </p:spPr>
      </p:sp>
      <p:sp>
        <p:nvSpPr>
          <p:cNvPr id="9" name="Object 8"/>
          <p:cNvSpPr/>
          <p:nvPr/>
        </p:nvSpPr>
        <p:spPr>
          <a:xfrm>
            <a:off x="8753866" y="3101112"/>
            <a:ext cx="2743705" cy="478512"/>
          </a:xfrm>
          <a:prstGeom prst="rect">
            <a:avLst/>
          </a:prstGeom>
          <a:noFill/>
        </p:spPr>
        <p:txBody>
          <a:bodyPr wrap="square" rtlCol="0" anchor="t" bIns="0" lIns="0" rIns="0" tIns="0"/>
          <a:lstStyle/>
          <a:p>
            <a:pPr algn="ctr">
              <a:lnSpc>
                <a:spcPts val="3818"/>
              </a:lnSpc>
              <a:spcAft>
                <a:spcPts val="600"/>
              </a:spcAft>
              <a:buNone/>
            </a:pPr>
            <a:r>
              <a:rPr lang="en-US" b="1" sz="3400" dirty="0" smtClean="0">
                <a:solidFill>
                  <a:srgbClr val="ffffff"/>
                </a:solidFill>
                <a:latin typeface="Poppins" pitchFamily="34" charset="0"/>
                <a:ea typeface="Poppins" pitchFamily="34" charset="-122"/>
                <a:cs typeface="Poppins" pitchFamily="34" charset="-120"/>
              </a:rPr>
              <a:t>Xception</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42" y="893850"/>
            <a:ext cx="380903" cy="47613"/>
          </a:xfrm>
          <a:prstGeom prst="rect">
            <a:avLst/>
          </a:prstGeom>
        </p:spPr>
      </p:pic>
      <p:sp>
        <p:nvSpPr>
          <p:cNvPr id="3" name="Object 2"/>
          <p:cNvSpPr/>
          <p:nvPr/>
        </p:nvSpPr>
        <p:spPr>
          <a:xfrm>
            <a:off x="476131" y="323445"/>
            <a:ext cx="11617595" cy="408520"/>
          </a:xfrm>
          <a:prstGeom prst="rect">
            <a:avLst/>
          </a:prstGeom>
          <a:noFill/>
        </p:spPr>
        <p:txBody>
          <a:bodyPr wrap="square" rtlCol="0" anchor="t" bIns="0" lIns="0" rIns="0" tIns="0"/>
          <a:lstStyle/>
          <a:p>
            <a:pPr algn="l">
              <a:lnSpc>
                <a:spcPts val="3224"/>
              </a:lnSpc>
              <a:spcAft>
                <a:spcPts val="600"/>
              </a:spcAft>
              <a:buNone/>
            </a:pPr>
            <a:r>
              <a:rPr lang="en-US" b="1" sz="2900" dirty="0" smtClean="0">
                <a:solidFill>
                  <a:srgbClr val="ffffff"/>
                </a:solidFill>
                <a:latin typeface="Poppins" pitchFamily="34" charset="0"/>
                <a:ea typeface="Poppins" pitchFamily="34" charset="-122"/>
                <a:cs typeface="Poppins" pitchFamily="34" charset="-120"/>
              </a:rPr>
              <a:t>Validation Score Accuracy</a:t>
            </a:r>
            <a:endParaRPr lang="en-US" dirty="0"/>
          </a:p>
        </p:txBody>
      </p:sp>
      <p:sp>
        <p:nvSpPr>
          <p:cNvPr id="4" name="Object 3"/>
          <p:cNvSpPr/>
          <p:nvPr/>
        </p:nvSpPr>
        <p:spPr>
          <a:xfrm>
            <a:off x="8497494" y="1493775"/>
            <a:ext cx="3224850" cy="4800676"/>
          </a:xfrm>
          <a:prstGeom prst="rect">
            <a:avLst/>
          </a:prstGeom>
          <a:solidFill>
            <a:srgbClr val="252b32"/>
          </a:solidFill>
        </p:spPr>
      </p:sp>
      <p:sp>
        <p:nvSpPr>
          <p:cNvPr id="5" name="Object 4"/>
          <p:cNvSpPr/>
          <p:nvPr/>
        </p:nvSpPr>
        <p:spPr>
          <a:xfrm>
            <a:off x="8890143" y="3082343"/>
            <a:ext cx="2820457" cy="1447990"/>
          </a:xfrm>
          <a:prstGeom prst="rect">
            <a:avLst/>
          </a:prstGeom>
          <a:noFill/>
        </p:spPr>
        <p:txBody>
          <a:bodyPr wrap="square" rtlCol="0" anchor="t" bIns="0" lIns="0" rIns="0" tIns="0"/>
          <a:lstStyle/>
          <a:p>
            <a:pPr algn="l">
              <a:lnSpc>
                <a:spcPts val="3818"/>
              </a:lnSpc>
              <a:spcAft>
                <a:spcPts val="600"/>
              </a:spcAft>
              <a:buNone/>
            </a:pPr>
            <a:r>
              <a:rPr lang="en-US" b="1" sz="3400" dirty="0" smtClean="0">
                <a:solidFill>
                  <a:srgbClr val="ffffff"/>
                </a:solidFill>
                <a:latin typeface="Poppins" pitchFamily="34" charset="0"/>
                <a:ea typeface="Poppins" pitchFamily="34" charset="-122"/>
                <a:cs typeface="Poppins" pitchFamily="34" charset="-120"/>
              </a:rPr>
              <a:t>Predicting</a:t>
            </a:r>
            <a:br>
              <a:rPr lang="en-US" b="1" sz="3400" dirty="0" smtClean="0">
                <a:solidFill>
                  <a:srgbClr val="ffffff"/>
                </a:solidFill>
                <a:latin typeface="Poppins" pitchFamily="34" charset="0"/>
                <a:ea typeface="Poppins" pitchFamily="34" charset="-122"/>
                <a:cs typeface="Poppins" pitchFamily="34" charset="-120"/>
              </a:rPr>
            </a:br>
            <a:r>
              <a:rPr lang="en-US" b="1" sz="3400" dirty="0" smtClean="0">
                <a:solidFill>
                  <a:srgbClr val="ffffff"/>
                </a:solidFill>
                <a:latin typeface="Poppins" pitchFamily="34" charset="0"/>
                <a:ea typeface="Poppins" pitchFamily="34" charset="-122"/>
                <a:cs typeface="Poppins" pitchFamily="34" charset="-120"/>
              </a:rPr>
              <a:t>on 88 Hotel</a:t>
            </a:r>
            <a:br>
              <a:rPr lang="en-US" b="1" sz="3400" dirty="0" smtClean="0">
                <a:solidFill>
                  <a:srgbClr val="ffffff"/>
                </a:solidFill>
                <a:latin typeface="Poppins" pitchFamily="34" charset="0"/>
                <a:ea typeface="Poppins" pitchFamily="34" charset="-122"/>
                <a:cs typeface="Poppins" pitchFamily="34" charset="-120"/>
              </a:rPr>
            </a:br>
            <a:r>
              <a:rPr lang="en-US" b="1" sz="3400" dirty="0" smtClean="0">
                <a:solidFill>
                  <a:srgbClr val="ffffff"/>
                </a:solidFill>
                <a:latin typeface="Poppins" pitchFamily="34" charset="0"/>
                <a:ea typeface="Poppins" pitchFamily="34" charset="-122"/>
                <a:cs typeface="Poppins" pitchFamily="34" charset="-120"/>
              </a:rPr>
              <a:t>Brands</a:t>
            </a:r>
            <a:endParaRPr lang="en-US" dirty="0"/>
          </a:p>
        </p:txBody>
      </p:sp>
      <p:pic>
        <p:nvPicPr>
          <p:cNvPr id="6" name="Object 5" descr="preencoded.png">    </p:cNvPr>
          <p:cNvPicPr>
            <a:picLocks noChangeAspect="1"/>
          </p:cNvPicPr>
          <p:nvPr/>
        </p:nvPicPr>
        <p:blipFill>
          <a:blip r:embed="rId3"/>
          <a:stretch>
            <a:fillRect/>
          </a:stretch>
        </p:blipFill>
        <p:spPr>
          <a:xfrm>
            <a:off x="285679" y="1304599"/>
            <a:ext cx="8021363" cy="51707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252b32"/>
        </a:solidFill>
        <a:effectLst/>
      </p:bgPr>
    </p:bg>
    <p:spTree>
      <p:nvGrpSpPr>
        <p:cNvPr id="1" name=""/>
        <p:cNvGrpSpPr/>
        <p:nvPr/>
      </p:nvGrpSpPr>
      <p:grpSpPr>
        <a:xfrm>
          <a:off x="0" y="0"/>
          <a:ext cx="0" cy="0"/>
          <a:chOff x="0" y="0"/>
          <a:chExt cx="0" cy="0"/>
        </a:xfrm>
      </p:grpSpPr>
      <p:sp>
        <p:nvSpPr>
          <p:cNvPr id="2" name="Object 1"/>
          <p:cNvSpPr/>
          <p:nvPr/>
        </p:nvSpPr>
        <p:spPr>
          <a:xfrm>
            <a:off x="0" y="0"/>
            <a:ext cx="5930897" cy="6865808"/>
          </a:xfrm>
          <a:prstGeom prst="rect">
            <a:avLst/>
          </a:prstGeom>
          <a:solidFill>
            <a:srgbClr val="eef1f2"/>
          </a:solidFill>
        </p:spPr>
      </p:sp>
      <p:pic>
        <p:nvPicPr>
          <p:cNvPr id="3" name="Object 2" descr="preencoded.png">    </p:cNvPr>
          <p:cNvPicPr>
            <a:picLocks noChangeAspect="1"/>
          </p:cNvPicPr>
          <p:nvPr/>
        </p:nvPicPr>
        <p:blipFill>
          <a:blip r:embed="rId1"/>
          <a:srcRect l="-87" r="-87" t="-36974" b="-36974"/>
          <a:stretch/>
        </p:blipFill>
        <p:spPr>
          <a:xfrm>
            <a:off x="0" y="0"/>
            <a:ext cx="5930897" cy="6865808"/>
          </a:xfrm>
          <a:prstGeom prst="rect">
            <a:avLst/>
          </a:prstGeom>
        </p:spPr>
      </p:pic>
      <p:sp>
        <p:nvSpPr>
          <p:cNvPr id="4" name="Object 3"/>
          <p:cNvSpPr/>
          <p:nvPr/>
        </p:nvSpPr>
        <p:spPr>
          <a:xfrm>
            <a:off x="6534145" y="2078245"/>
            <a:ext cx="4697032" cy="1008445"/>
          </a:xfrm>
          <a:prstGeom prst="rect">
            <a:avLst/>
          </a:prstGeom>
          <a:noFill/>
        </p:spPr>
        <p:txBody>
          <a:bodyPr wrap="square" rtlCol="0" anchor="t" bIns="0" lIns="0" rIns="0" tIns="0"/>
          <a:lstStyle/>
          <a:p>
            <a:pPr algn="l">
              <a:lnSpc>
                <a:spcPts val="8314"/>
              </a:lnSpc>
              <a:spcAft>
                <a:spcPts val="600"/>
              </a:spcAft>
              <a:buNone/>
            </a:pPr>
            <a:r>
              <a:rPr lang="en-US" b="1" sz="7400" dirty="0" smtClean="0">
                <a:solidFill>
                  <a:srgbClr val="ffffff"/>
                </a:solidFill>
                <a:latin typeface="Poppins" pitchFamily="34" charset="0"/>
                <a:ea typeface="Poppins" pitchFamily="34" charset="-122"/>
                <a:cs typeface="Poppins" pitchFamily="34" charset="-120"/>
              </a:rPr>
              <a:t>Xception</a:t>
            </a:r>
            <a:endParaRPr lang="en-US" dirty="0"/>
          </a:p>
        </p:txBody>
      </p:sp>
      <p:sp>
        <p:nvSpPr>
          <p:cNvPr id="5" name="Object 4"/>
          <p:cNvSpPr/>
          <p:nvPr/>
        </p:nvSpPr>
        <p:spPr>
          <a:xfrm>
            <a:off x="6534145" y="3419982"/>
            <a:ext cx="952262" cy="0"/>
          </a:xfrm>
          <a:prstGeom prst="line">
            <a:avLst/>
          </a:prstGeom>
          <a:noFill/>
          <a:ln w="12700">
            <a:solidFill>
              <a:srgbClr val="ffffff">
                <a:alpha val="50000"/>
              </a:srgbClr>
            </a:solidFill>
            <a:prstDash val="solid"/>
            <a:miter lim="800000"/>
          </a:ln>
        </p:spPr>
      </p:sp>
      <p:sp>
        <p:nvSpPr>
          <p:cNvPr id="6" name="Object 5"/>
          <p:cNvSpPr/>
          <p:nvPr/>
        </p:nvSpPr>
        <p:spPr>
          <a:xfrm>
            <a:off x="6534145" y="3734228"/>
            <a:ext cx="5422941" cy="695151"/>
          </a:xfrm>
          <a:prstGeom prst="rect">
            <a:avLst/>
          </a:prstGeom>
          <a:noFill/>
        </p:spPr>
        <p:txBody>
          <a:bodyPr wrap="square" rtlCol="0" anchor="t" bIns="0" lIns="0" rIns="0" tIns="0"/>
          <a:lstStyle/>
          <a:p>
            <a:pPr algn="l">
              <a:lnSpc>
                <a:spcPts val="2100"/>
              </a:lnSpc>
              <a:spcAft>
                <a:spcPts val="600"/>
              </a:spcAft>
              <a:buNone/>
            </a:pPr>
            <a:r>
              <a:rPr lang="en-US" sz="1500" dirty="0" smtClean="0">
                <a:solidFill>
                  <a:srgbClr val="ffffff"/>
                </a:solidFill>
                <a:latin typeface="Montserrat" pitchFamily="34" charset="0"/>
                <a:ea typeface="Montserrat" pitchFamily="34" charset="-122"/>
                <a:cs typeface="Montserrat" pitchFamily="34" charset="-120"/>
              </a:rPr>
              <a:t>Has a separable convolution layer makes strong</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assumptions that spatial patterns and cross channel</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pattern can be modeled separately.</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42" y="940978"/>
            <a:ext cx="380903" cy="47613"/>
          </a:xfrm>
          <a:prstGeom prst="rect">
            <a:avLst/>
          </a:prstGeom>
        </p:spPr>
      </p:pic>
      <p:sp>
        <p:nvSpPr>
          <p:cNvPr id="3" name="Object 2"/>
          <p:cNvSpPr/>
          <p:nvPr/>
        </p:nvSpPr>
        <p:spPr>
          <a:xfrm>
            <a:off x="476131" y="300581"/>
            <a:ext cx="11617595" cy="478512"/>
          </a:xfrm>
          <a:prstGeom prst="rect">
            <a:avLst/>
          </a:prstGeom>
          <a:noFill/>
        </p:spPr>
        <p:txBody>
          <a:bodyPr wrap="square" rtlCol="0" anchor="t" bIns="0" lIns="0" rIns="0" tIns="0"/>
          <a:lstStyle/>
          <a:p>
            <a:pPr algn="l">
              <a:lnSpc>
                <a:spcPts val="3818"/>
              </a:lnSpc>
              <a:spcAft>
                <a:spcPts val="600"/>
              </a:spcAft>
              <a:buNone/>
            </a:pPr>
            <a:r>
              <a:rPr lang="en-US" b="1" sz="3400" dirty="0" smtClean="0">
                <a:solidFill>
                  <a:srgbClr val="ffffff"/>
                </a:solidFill>
                <a:latin typeface="Poppins" pitchFamily="34" charset="0"/>
                <a:ea typeface="Poppins" pitchFamily="34" charset="-122"/>
                <a:cs typeface="Poppins" pitchFamily="34" charset="-120"/>
              </a:rPr>
              <a:t>Narrowing the Scope</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42" y="1542664"/>
            <a:ext cx="5505959" cy="1152237"/>
          </a:xfrm>
          <a:prstGeom prst="rect">
            <a:avLst/>
          </a:prstGeom>
        </p:spPr>
      </p:pic>
      <p:sp>
        <p:nvSpPr>
          <p:cNvPr id="5" name="Object 4"/>
          <p:cNvSpPr/>
          <p:nvPr/>
        </p:nvSpPr>
        <p:spPr>
          <a:xfrm>
            <a:off x="6172561" y="1552187"/>
            <a:ext cx="4570857" cy="0"/>
          </a:xfrm>
          <a:prstGeom prst="line">
            <a:avLst/>
          </a:prstGeom>
          <a:noFill/>
          <a:ln w="12700">
            <a:solidFill>
              <a:srgbClr val="ffffff">
                <a:alpha val="50000"/>
              </a:srgbClr>
            </a:solidFill>
            <a:prstDash val="solid"/>
            <a:miter lim="800000"/>
          </a:ln>
        </p:spPr>
      </p:sp>
      <p:sp>
        <p:nvSpPr>
          <p:cNvPr id="6" name="Object 5"/>
          <p:cNvSpPr/>
          <p:nvPr/>
        </p:nvSpPr>
        <p:spPr>
          <a:xfrm>
            <a:off x="322590" y="2016891"/>
            <a:ext cx="5813060" cy="175216"/>
          </a:xfrm>
          <a:prstGeom prst="rect">
            <a:avLst/>
          </a:prstGeom>
          <a:noFill/>
        </p:spPr>
        <p:txBody>
          <a:bodyPr wrap="square" rtlCol="0" anchor="ctr" bIns="0" lIns="0" rIns="0" tIns="0"/>
          <a:lstStyle/>
          <a:p>
            <a:pPr algn="ctr">
              <a:spcAft>
                <a:spcPts val="600"/>
              </a:spcAft>
              <a:buNone/>
            </a:pPr>
            <a:r>
              <a:rPr lang="en-US" sz="1700" dirty="0" smtClean="0">
                <a:solidFill>
                  <a:srgbClr val="1e343b"/>
                </a:solidFill>
                <a:latin typeface="Montserrat Light" pitchFamily="34" charset="0"/>
                <a:ea typeface="Montserrat Light" pitchFamily="34" charset="-122"/>
                <a:cs typeface="Montserrat Light" pitchFamily="34" charset="-120"/>
              </a:rPr>
              <a:t>Input photo to investigate</a:t>
            </a:r>
            <a:endParaRPr lang="en-US" dirty="0"/>
          </a:p>
        </p:txBody>
      </p:sp>
      <p:sp>
        <p:nvSpPr>
          <p:cNvPr id="7" name="Object 6"/>
          <p:cNvSpPr/>
          <p:nvPr/>
        </p:nvSpPr>
        <p:spPr>
          <a:xfrm>
            <a:off x="6267788" y="2036888"/>
            <a:ext cx="4761309" cy="135221"/>
          </a:xfrm>
          <a:prstGeom prst="rect">
            <a:avLst/>
          </a:prstGeom>
          <a:noFill/>
        </p:spPr>
        <p:txBody>
          <a:bodyPr wrap="square" rtlCol="0" anchor="ctr" bIns="0" lIns="0" rIns="0" tIns="0"/>
          <a:lstStyle/>
          <a:p>
            <a:pPr algn="l">
              <a:spcAft>
                <a:spcPts val="600"/>
              </a:spcAft>
              <a:buNone/>
            </a:pPr>
            <a:r>
              <a:rPr lang="en-US" sz="1200" dirty="0" smtClean="0">
                <a:solidFill>
                  <a:srgbClr val="ffffff">
                    <a:alpha val="50000"/>
                  </a:srgbClr>
                </a:solidFill>
                <a:latin typeface="Montserrat" pitchFamily="34" charset="0"/>
                <a:ea typeface="Montserrat" pitchFamily="34" charset="-122"/>
                <a:cs typeface="Montserrat" pitchFamily="34" charset="-120"/>
              </a:rPr>
              <a:t>Photo is uploaded to application</a:t>
            </a:r>
            <a:endParaRPr lang="en-US" dirty="0"/>
          </a:p>
        </p:txBody>
      </p:sp>
      <p:pic>
        <p:nvPicPr>
          <p:cNvPr id="8" name="Object 7"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3700" y="2752037"/>
            <a:ext cx="4550843" cy="1152236"/>
          </a:xfrm>
          <a:prstGeom prst="rect">
            <a:avLst/>
          </a:prstGeom>
        </p:spPr>
      </p:pic>
      <p:sp>
        <p:nvSpPr>
          <p:cNvPr id="9" name="Object 8"/>
          <p:cNvSpPr/>
          <p:nvPr/>
        </p:nvSpPr>
        <p:spPr>
          <a:xfrm>
            <a:off x="5695002" y="2723469"/>
            <a:ext cx="5048416" cy="0"/>
          </a:xfrm>
          <a:prstGeom prst="line">
            <a:avLst/>
          </a:prstGeom>
          <a:noFill/>
          <a:ln w="12700">
            <a:solidFill>
              <a:srgbClr val="ffffff">
                <a:alpha val="50000"/>
              </a:srgbClr>
            </a:solidFill>
            <a:prstDash val="solid"/>
            <a:miter lim="800000"/>
          </a:ln>
        </p:spPr>
      </p:sp>
      <p:sp>
        <p:nvSpPr>
          <p:cNvPr id="10" name="Object 9"/>
          <p:cNvSpPr/>
          <p:nvPr/>
        </p:nvSpPr>
        <p:spPr>
          <a:xfrm>
            <a:off x="800149" y="3108945"/>
            <a:ext cx="4857941" cy="409854"/>
          </a:xfrm>
          <a:prstGeom prst="rect">
            <a:avLst/>
          </a:prstGeom>
          <a:noFill/>
        </p:spPr>
        <p:txBody>
          <a:bodyPr wrap="square" rtlCol="0" anchor="ctr" bIns="0" lIns="0" rIns="0" tIns="0"/>
          <a:lstStyle/>
          <a:p>
            <a:pPr algn="ctr">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Model makes prediction about the</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photo based on training</a:t>
            </a:r>
            <a:endParaRPr lang="en-US" dirty="0"/>
          </a:p>
        </p:txBody>
      </p:sp>
      <p:sp>
        <p:nvSpPr>
          <p:cNvPr id="11" name="Object 10"/>
          <p:cNvSpPr/>
          <p:nvPr/>
        </p:nvSpPr>
        <p:spPr>
          <a:xfrm>
            <a:off x="5790228" y="3246261"/>
            <a:ext cx="5238869" cy="135221"/>
          </a:xfrm>
          <a:prstGeom prst="rect">
            <a:avLst/>
          </a:prstGeom>
          <a:noFill/>
        </p:spPr>
        <p:txBody>
          <a:bodyPr wrap="square" rtlCol="0" anchor="ctr" bIns="0" lIns="0" rIns="0" tIns="0"/>
          <a:lstStyle/>
          <a:p>
            <a:pPr algn="l">
              <a:spcAft>
                <a:spcPts val="600"/>
              </a:spcAft>
              <a:buNone/>
            </a:pPr>
            <a:r>
              <a:rPr lang="en-US" sz="1200" dirty="0" smtClean="0">
                <a:solidFill>
                  <a:srgbClr val="ffffff">
                    <a:alpha val="50000"/>
                  </a:srgbClr>
                </a:solidFill>
                <a:latin typeface="Montserrat" pitchFamily="34" charset="0"/>
                <a:ea typeface="Montserrat" pitchFamily="34" charset="-122"/>
                <a:cs typeface="Montserrat" pitchFamily="34" charset="-120"/>
              </a:rPr>
              <a:t> Based on the Xception model. </a:t>
            </a:r>
            <a:endParaRPr lang="en-US" dirty="0"/>
          </a:p>
        </p:txBody>
      </p:sp>
      <p:pic>
        <p:nvPicPr>
          <p:cNvPr id="12" name="Object 11"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31257" y="3961410"/>
            <a:ext cx="3595727" cy="1152237"/>
          </a:xfrm>
          <a:prstGeom prst="rect">
            <a:avLst/>
          </a:prstGeom>
        </p:spPr>
      </p:pic>
      <p:sp>
        <p:nvSpPr>
          <p:cNvPr id="13" name="Object 12"/>
          <p:cNvSpPr/>
          <p:nvPr/>
        </p:nvSpPr>
        <p:spPr>
          <a:xfrm>
            <a:off x="5217443" y="3932842"/>
            <a:ext cx="5525976" cy="0"/>
          </a:xfrm>
          <a:prstGeom prst="line">
            <a:avLst/>
          </a:prstGeom>
          <a:noFill/>
          <a:ln w="12700">
            <a:solidFill>
              <a:srgbClr val="ffffff">
                <a:alpha val="50000"/>
              </a:srgbClr>
            </a:solidFill>
            <a:prstDash val="solid"/>
            <a:miter lim="800000"/>
          </a:ln>
        </p:spPr>
      </p:sp>
      <p:sp>
        <p:nvSpPr>
          <p:cNvPr id="14" name="Object 13"/>
          <p:cNvSpPr/>
          <p:nvPr/>
        </p:nvSpPr>
        <p:spPr>
          <a:xfrm>
            <a:off x="1277709" y="4435636"/>
            <a:ext cx="3902823" cy="175216"/>
          </a:xfrm>
          <a:prstGeom prst="rect">
            <a:avLst/>
          </a:prstGeom>
          <a:noFill/>
        </p:spPr>
        <p:txBody>
          <a:bodyPr wrap="square" rtlCol="0" anchor="ctr" bIns="0" lIns="0" rIns="0" tIns="0"/>
          <a:lstStyle/>
          <a:p>
            <a:pPr algn="ctr">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Result</a:t>
            </a:r>
            <a:endParaRPr lang="en-US" dirty="0"/>
          </a:p>
        </p:txBody>
      </p:sp>
      <p:sp>
        <p:nvSpPr>
          <p:cNvPr id="15" name="Object 14"/>
          <p:cNvSpPr/>
          <p:nvPr/>
        </p:nvSpPr>
        <p:spPr>
          <a:xfrm>
            <a:off x="5312669" y="4348980"/>
            <a:ext cx="5716428" cy="348528"/>
          </a:xfrm>
          <a:prstGeom prst="rect">
            <a:avLst/>
          </a:prstGeom>
          <a:noFill/>
        </p:spPr>
        <p:txBody>
          <a:bodyPr wrap="square" rtlCol="0" anchor="ctr" bIns="0" lIns="0" rIns="0" tIns="0"/>
          <a:lstStyle/>
          <a:p>
            <a:pPr algn="l">
              <a:spcAft>
                <a:spcPts val="600"/>
              </a:spcAft>
              <a:buNone/>
            </a:pPr>
            <a:r>
              <a:rPr lang="en-US" sz="1200" dirty="0" smtClean="0">
                <a:solidFill>
                  <a:srgbClr val="ffffff">
                    <a:alpha val="50000"/>
                  </a:srgbClr>
                </a:solidFill>
                <a:latin typeface="Montserrat" pitchFamily="34" charset="0"/>
                <a:ea typeface="Montserrat" pitchFamily="34" charset="-122"/>
                <a:cs typeface="Montserrat" pitchFamily="34" charset="-120"/>
              </a:rPr>
              <a:t>Model creates top predictions and connects to database of hotel</a:t>
            </a:r>
            <a:br>
              <a:rPr lang="en-US" sz="1200" dirty="0" smtClean="0">
                <a:solidFill>
                  <a:srgbClr val="ffffff">
                    <a:alpha val="50000"/>
                  </a:srgbClr>
                </a:solidFill>
                <a:latin typeface="Montserrat" pitchFamily="34" charset="0"/>
                <a:ea typeface="Montserrat" pitchFamily="34" charset="-122"/>
                <a:cs typeface="Montserrat" pitchFamily="34" charset="-120"/>
              </a:rPr>
            </a:br>
            <a:r>
              <a:rPr lang="en-US" sz="1200" dirty="0" smtClean="0">
                <a:solidFill>
                  <a:srgbClr val="ffffff">
                    <a:alpha val="50000"/>
                  </a:srgbClr>
                </a:solidFill>
                <a:latin typeface="Montserrat" pitchFamily="34" charset="0"/>
                <a:ea typeface="Montserrat" pitchFamily="34" charset="-122"/>
                <a:cs typeface="Montserrat" pitchFamily="34" charset="-120"/>
              </a:rPr>
              <a:t>chain.</a:t>
            </a:r>
            <a:endParaRPr lang="en-US" dirty="0"/>
          </a:p>
        </p:txBody>
      </p:sp>
      <p:pic>
        <p:nvPicPr>
          <p:cNvPr id="16" name="Object 15"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8815" y="5170782"/>
            <a:ext cx="2640611" cy="1152237"/>
          </a:xfrm>
          <a:prstGeom prst="rect">
            <a:avLst/>
          </a:prstGeom>
        </p:spPr>
      </p:pic>
      <p:sp>
        <p:nvSpPr>
          <p:cNvPr id="17" name="Object 16"/>
          <p:cNvSpPr/>
          <p:nvPr/>
        </p:nvSpPr>
        <p:spPr>
          <a:xfrm>
            <a:off x="4739883" y="5142214"/>
            <a:ext cx="6003535" cy="0"/>
          </a:xfrm>
          <a:prstGeom prst="line">
            <a:avLst/>
          </a:prstGeom>
          <a:noFill/>
          <a:ln w="12700">
            <a:solidFill>
              <a:srgbClr val="ffffff">
                <a:alpha val="50000"/>
              </a:srgbClr>
            </a:solidFill>
            <a:prstDash val="solid"/>
            <a:miter lim="800000"/>
          </a:ln>
        </p:spPr>
      </p:sp>
      <p:sp>
        <p:nvSpPr>
          <p:cNvPr id="18" name="Object 17"/>
          <p:cNvSpPr/>
          <p:nvPr/>
        </p:nvSpPr>
        <p:spPr>
          <a:xfrm>
            <a:off x="1755268" y="5410371"/>
            <a:ext cx="2947704" cy="644491"/>
          </a:xfrm>
          <a:prstGeom prst="rect">
            <a:avLst/>
          </a:prstGeom>
          <a:noFill/>
        </p:spPr>
        <p:txBody>
          <a:bodyPr wrap="square" rtlCol="0" anchor="ctr" bIns="0" lIns="0" rIns="0" tIns="0"/>
          <a:lstStyle/>
          <a:p>
            <a:pPr algn="ctr">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Authorities can</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narrow  scope of</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search</a:t>
            </a:r>
            <a:endParaRPr lang="en-US" dirty="0"/>
          </a:p>
        </p:txBody>
      </p:sp>
      <p:sp>
        <p:nvSpPr>
          <p:cNvPr id="19" name="Object 18"/>
          <p:cNvSpPr/>
          <p:nvPr/>
        </p:nvSpPr>
        <p:spPr>
          <a:xfrm>
            <a:off x="4835110" y="5558353"/>
            <a:ext cx="6193987" cy="348528"/>
          </a:xfrm>
          <a:prstGeom prst="rect">
            <a:avLst/>
          </a:prstGeom>
          <a:noFill/>
        </p:spPr>
        <p:txBody>
          <a:bodyPr wrap="square" rtlCol="0" anchor="ctr" bIns="0" lIns="0" rIns="0" tIns="0"/>
          <a:lstStyle/>
          <a:p>
            <a:pPr algn="l">
              <a:spcAft>
                <a:spcPts val="600"/>
              </a:spcAft>
              <a:buNone/>
            </a:pPr>
            <a:r>
              <a:rPr lang="en-US" sz="1200" dirty="0" smtClean="0">
                <a:solidFill>
                  <a:srgbClr val="ffffff">
                    <a:alpha val="50000"/>
                  </a:srgbClr>
                </a:solidFill>
                <a:latin typeface="Montserrat" pitchFamily="34" charset="0"/>
                <a:ea typeface="Montserrat" pitchFamily="34" charset="-122"/>
                <a:cs typeface="Montserrat" pitchFamily="34" charset="-120"/>
              </a:rPr>
              <a:t>Authorities use this information to help with ongoing investigations.</a:t>
            </a:r>
            <a:br>
              <a:rPr lang="en-US" sz="1200" dirty="0" smtClean="0">
                <a:solidFill>
                  <a:srgbClr val="ffffff">
                    <a:alpha val="50000"/>
                  </a:srgbClr>
                </a:solidFill>
                <a:latin typeface="Montserrat" pitchFamily="34" charset="0"/>
                <a:ea typeface="Montserrat" pitchFamily="34" charset="-122"/>
                <a:cs typeface="Montserrat" pitchFamily="34" charset="-120"/>
              </a:rPr>
            </a:br>
            <a:r>
              <a:rPr lang="en-US" sz="1200" dirty="0" smtClean="0">
                <a:solidFill>
                  <a:srgbClr val="ffffff">
                    <a:alpha val="50000"/>
                  </a:srgbClr>
                </a:solidFill>
                <a:latin typeface="Montserrat" pitchFamily="34" charset="0"/>
                <a:ea typeface="Montserrat" pitchFamily="34" charset="-122"/>
                <a:cs typeface="Montserrat" pitchFamily="34" charset="-120"/>
              </a:rPr>
              <a:t>Specifically about where the crime is occurring.</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000000">
              <a:alpha val="0000"/>
            </a:srgbClr>
          </a:solidFill>
        </p:spPr>
      </p:sp>
      <p:pic>
        <p:nvPicPr>
          <p:cNvPr id="3" name="Object 2" descr="preencoded.png">    </p:cNvPr>
          <p:cNvPicPr>
            <a:picLocks noChangeAspect="1"/>
          </p:cNvPicPr>
          <p:nvPr/>
        </p:nvPicPr>
        <p:blipFill>
          <a:blip r:embed="rId1"/>
          <a:srcRect l="55" r="55" t="0" b="0"/>
          <a:stretch/>
        </p:blipFill>
        <p:spPr>
          <a:xfrm>
            <a:off x="0" y="0"/>
            <a:ext cx="12198475" cy="686580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000000">
              <a:alpha val="0000"/>
            </a:srgbClr>
          </a:solidFill>
        </p:spPr>
      </p:sp>
      <p:pic>
        <p:nvPicPr>
          <p:cNvPr id="3" name="Object 2" descr="preencoded.png">    </p:cNvPr>
          <p:cNvPicPr>
            <a:picLocks noChangeAspect="1"/>
          </p:cNvPicPr>
          <p:nvPr/>
        </p:nvPicPr>
        <p:blipFill>
          <a:blip r:embed="rId1"/>
          <a:srcRect l="55" r="55" t="0" b="0"/>
          <a:stretch/>
        </p:blipFill>
        <p:spPr>
          <a:xfrm>
            <a:off x="0" y="0"/>
            <a:ext cx="12198475" cy="68658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23293" y="940978"/>
            <a:ext cx="380906" cy="47613"/>
          </a:xfrm>
          <a:prstGeom prst="rect">
            <a:avLst/>
          </a:prstGeom>
        </p:spPr>
      </p:pic>
      <p:sp>
        <p:nvSpPr>
          <p:cNvPr id="3" name="Object 2"/>
          <p:cNvSpPr/>
          <p:nvPr/>
        </p:nvSpPr>
        <p:spPr>
          <a:xfrm>
            <a:off x="4123310" y="300581"/>
            <a:ext cx="7970416" cy="478512"/>
          </a:xfrm>
          <a:prstGeom prst="rect">
            <a:avLst/>
          </a:prstGeom>
          <a:noFill/>
        </p:spPr>
        <p:txBody>
          <a:bodyPr wrap="square" rtlCol="0" anchor="t" bIns="0" lIns="0" rIns="0" tIns="0"/>
          <a:lstStyle/>
          <a:p>
            <a:pPr algn="l">
              <a:lnSpc>
                <a:spcPts val="3818"/>
              </a:lnSpc>
              <a:spcAft>
                <a:spcPts val="600"/>
              </a:spcAft>
              <a:buNone/>
            </a:pPr>
            <a:r>
              <a:rPr lang="en-US" b="1" sz="3400" dirty="0" smtClean="0">
                <a:solidFill>
                  <a:srgbClr val="ffffff"/>
                </a:solidFill>
                <a:latin typeface="Poppins" pitchFamily="34" charset="0"/>
                <a:ea typeface="Poppins" pitchFamily="34" charset="-122"/>
                <a:cs typeface="Poppins" pitchFamily="34" charset="-120"/>
              </a:rPr>
              <a:t>The Problem</a:t>
            </a:r>
            <a:endParaRPr lang="en-US" dirty="0"/>
          </a:p>
        </p:txBody>
      </p:sp>
      <p:sp>
        <p:nvSpPr>
          <p:cNvPr id="4" name="Object 3"/>
          <p:cNvSpPr/>
          <p:nvPr/>
        </p:nvSpPr>
        <p:spPr>
          <a:xfrm>
            <a:off x="0" y="0"/>
            <a:ext cx="3656702" cy="6865808"/>
          </a:xfrm>
          <a:prstGeom prst="rect">
            <a:avLst/>
          </a:prstGeom>
          <a:solidFill>
            <a:srgbClr val="000000">
              <a:alpha val="0000"/>
            </a:srgbClr>
          </a:solidFill>
        </p:spPr>
      </p:sp>
      <p:pic>
        <p:nvPicPr>
          <p:cNvPr id="5" name="Object 4" descr="preencoded.png">    </p:cNvPr>
          <p:cNvPicPr>
            <a:picLocks noChangeAspect="1"/>
          </p:cNvPicPr>
          <p:nvPr/>
        </p:nvPicPr>
        <p:blipFill>
          <a:blip r:embed="rId3"/>
          <a:srcRect l="32244" r="32244" t="0" b="0"/>
          <a:stretch/>
        </p:blipFill>
        <p:spPr>
          <a:xfrm>
            <a:off x="0" y="0"/>
            <a:ext cx="3656702" cy="6865808"/>
          </a:xfrm>
          <a:prstGeom prst="rect">
            <a:avLst/>
          </a:prstGeom>
        </p:spPr>
      </p:pic>
      <p:sp>
        <p:nvSpPr>
          <p:cNvPr id="6" name="Object 5"/>
          <p:cNvSpPr/>
          <p:nvPr/>
        </p:nvSpPr>
        <p:spPr>
          <a:xfrm>
            <a:off x="4123310" y="1542664"/>
            <a:ext cx="3699529" cy="2323519"/>
          </a:xfrm>
          <a:prstGeom prst="rect">
            <a:avLst/>
          </a:prstGeom>
          <a:solidFill>
            <a:srgbClr val="506e7b"/>
          </a:solidFill>
        </p:spPr>
      </p:sp>
      <p:sp>
        <p:nvSpPr>
          <p:cNvPr id="7" name="Object 6"/>
          <p:cNvSpPr/>
          <p:nvPr/>
        </p:nvSpPr>
        <p:spPr>
          <a:xfrm>
            <a:off x="4408988" y="1799775"/>
            <a:ext cx="3509077" cy="235209"/>
          </a:xfrm>
          <a:prstGeom prst="rect">
            <a:avLst/>
          </a:prstGeom>
          <a:noFill/>
        </p:spPr>
        <p:txBody>
          <a:bodyPr wrap="square" rtlCol="0" anchor="t" bIns="0" lIns="0" rIns="0" tIns="0"/>
          <a:lstStyle/>
          <a:p>
            <a:pPr algn="l">
              <a:lnSpc>
                <a:spcPts val="2604"/>
              </a:lnSpc>
              <a:spcAft>
                <a:spcPts val="600"/>
              </a:spcAft>
              <a:buNone/>
            </a:pPr>
            <a:r>
              <a:rPr lang="en-US" sz="2300" dirty="0" smtClean="0">
                <a:solidFill>
                  <a:srgbClr val="ffffff"/>
                </a:solidFill>
                <a:latin typeface="Montserrat Light" pitchFamily="34" charset="0"/>
                <a:ea typeface="Montserrat Light" pitchFamily="34" charset="-122"/>
                <a:cs typeface="Montserrat Light" pitchFamily="34" charset="-120"/>
              </a:rPr>
              <a:t>Trafficking</a:t>
            </a:r>
            <a:endParaRPr lang="en-US" dirty="0"/>
          </a:p>
        </p:txBody>
      </p:sp>
      <p:sp>
        <p:nvSpPr>
          <p:cNvPr id="8" name="Object 7"/>
          <p:cNvSpPr/>
          <p:nvPr/>
        </p:nvSpPr>
        <p:spPr>
          <a:xfrm>
            <a:off x="4408988" y="2292094"/>
            <a:ext cx="3509077" cy="1288410"/>
          </a:xfrm>
          <a:prstGeom prst="rect">
            <a:avLst/>
          </a:prstGeom>
          <a:noFill/>
        </p:spPr>
        <p:txBody>
          <a:bodyPr wrap="square" rtlCol="0" anchor="t" bIns="0" lIns="0" rIns="0" tIns="0"/>
          <a:lstStyle/>
          <a:p>
            <a:pPr algn="l">
              <a:lnSpc>
                <a:spcPts val="2100"/>
              </a:lnSpc>
              <a:spcAft>
                <a:spcPts val="600"/>
              </a:spcAft>
              <a:buNone/>
            </a:pPr>
            <a:r>
              <a:rPr lang="en-US" sz="1500" dirty="0" smtClean="0">
                <a:solidFill>
                  <a:srgbClr val="ffffff">
                    <a:alpha val="50000"/>
                  </a:srgbClr>
                </a:solidFill>
                <a:latin typeface="Montserrat" pitchFamily="34" charset="0"/>
                <a:ea typeface="Montserrat" pitchFamily="34" charset="-122"/>
                <a:cs typeface="Montserrat" pitchFamily="34" charset="-120"/>
              </a:rPr>
              <a:t>Human Trafficking is a modern</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day crisis, millions of people</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across the world are enslaved</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for labor, inscription and sexual</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abuse.</a:t>
            </a:r>
            <a:endParaRPr lang="en-US" dirty="0"/>
          </a:p>
        </p:txBody>
      </p:sp>
      <p:sp>
        <p:nvSpPr>
          <p:cNvPr id="9" name="Object 8"/>
          <p:cNvSpPr/>
          <p:nvPr/>
        </p:nvSpPr>
        <p:spPr>
          <a:xfrm>
            <a:off x="8013292" y="1542664"/>
            <a:ext cx="3699529" cy="2323519"/>
          </a:xfrm>
          <a:prstGeom prst="rect">
            <a:avLst/>
          </a:prstGeom>
          <a:solidFill>
            <a:srgbClr val="506e7b"/>
          </a:solidFill>
        </p:spPr>
      </p:sp>
      <p:sp>
        <p:nvSpPr>
          <p:cNvPr id="10" name="Object 9"/>
          <p:cNvSpPr/>
          <p:nvPr/>
        </p:nvSpPr>
        <p:spPr>
          <a:xfrm>
            <a:off x="8298970" y="1799775"/>
            <a:ext cx="3509077" cy="235209"/>
          </a:xfrm>
          <a:prstGeom prst="rect">
            <a:avLst/>
          </a:prstGeom>
          <a:noFill/>
        </p:spPr>
        <p:txBody>
          <a:bodyPr wrap="square" rtlCol="0" anchor="t" bIns="0" lIns="0" rIns="0" tIns="0"/>
          <a:lstStyle/>
          <a:p>
            <a:pPr algn="l">
              <a:lnSpc>
                <a:spcPts val="2604"/>
              </a:lnSpc>
              <a:spcAft>
                <a:spcPts val="600"/>
              </a:spcAft>
              <a:buNone/>
            </a:pPr>
            <a:r>
              <a:rPr lang="en-US" sz="2300" dirty="0" smtClean="0">
                <a:solidFill>
                  <a:srgbClr val="ffffff"/>
                </a:solidFill>
                <a:latin typeface="Montserrat Light" pitchFamily="34" charset="0"/>
                <a:ea typeface="Montserrat Light" pitchFamily="34" charset="-122"/>
                <a:cs typeface="Montserrat Light" pitchFamily="34" charset="-120"/>
              </a:rPr>
              <a:t>CSEC</a:t>
            </a:r>
            <a:endParaRPr lang="en-US" dirty="0"/>
          </a:p>
        </p:txBody>
      </p:sp>
      <p:sp>
        <p:nvSpPr>
          <p:cNvPr id="11" name="Object 10"/>
          <p:cNvSpPr/>
          <p:nvPr/>
        </p:nvSpPr>
        <p:spPr>
          <a:xfrm>
            <a:off x="8298970" y="2292094"/>
            <a:ext cx="3509077" cy="1288410"/>
          </a:xfrm>
          <a:prstGeom prst="rect">
            <a:avLst/>
          </a:prstGeom>
          <a:noFill/>
        </p:spPr>
        <p:txBody>
          <a:bodyPr wrap="square" rtlCol="0" anchor="t" bIns="0" lIns="0" rIns="0" tIns="0"/>
          <a:lstStyle/>
          <a:p>
            <a:pPr algn="l">
              <a:lnSpc>
                <a:spcPts val="2100"/>
              </a:lnSpc>
              <a:spcAft>
                <a:spcPts val="600"/>
              </a:spcAft>
              <a:buNone/>
            </a:pPr>
            <a:r>
              <a:rPr lang="en-US" sz="1500" dirty="0" smtClean="0">
                <a:solidFill>
                  <a:srgbClr val="ffffff">
                    <a:alpha val="50000"/>
                  </a:srgbClr>
                </a:solidFill>
                <a:latin typeface="Montserrat" pitchFamily="34" charset="0"/>
                <a:ea typeface="Montserrat" pitchFamily="34" charset="-122"/>
                <a:cs typeface="Montserrat" pitchFamily="34" charset="-120"/>
              </a:rPr>
              <a:t>The commercial sexual</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exploitation of children (CSEC)</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is another term for what we</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often call child sex trafficking.</a:t>
            </a:r>
            <a:endParaRPr lang="en-US" dirty="0"/>
          </a:p>
        </p:txBody>
      </p:sp>
      <p:sp>
        <p:nvSpPr>
          <p:cNvPr id="12" name="Object 11"/>
          <p:cNvSpPr/>
          <p:nvPr/>
        </p:nvSpPr>
        <p:spPr>
          <a:xfrm>
            <a:off x="4123310" y="4056636"/>
            <a:ext cx="3699529" cy="2323519"/>
          </a:xfrm>
          <a:prstGeom prst="rect">
            <a:avLst/>
          </a:prstGeom>
          <a:solidFill>
            <a:srgbClr val="506e7b"/>
          </a:solidFill>
        </p:spPr>
      </p:sp>
      <p:sp>
        <p:nvSpPr>
          <p:cNvPr id="13" name="Object 12"/>
          <p:cNvSpPr/>
          <p:nvPr/>
        </p:nvSpPr>
        <p:spPr>
          <a:xfrm>
            <a:off x="4408988" y="4313746"/>
            <a:ext cx="3509077" cy="235209"/>
          </a:xfrm>
          <a:prstGeom prst="rect">
            <a:avLst/>
          </a:prstGeom>
          <a:noFill/>
        </p:spPr>
        <p:txBody>
          <a:bodyPr wrap="square" rtlCol="0" anchor="t" bIns="0" lIns="0" rIns="0" tIns="0"/>
          <a:lstStyle/>
          <a:p>
            <a:pPr algn="l">
              <a:lnSpc>
                <a:spcPts val="2604"/>
              </a:lnSpc>
              <a:spcAft>
                <a:spcPts val="600"/>
              </a:spcAft>
              <a:buNone/>
            </a:pPr>
            <a:r>
              <a:rPr lang="en-US" sz="2300" dirty="0" smtClean="0">
                <a:solidFill>
                  <a:srgbClr val="ffffff"/>
                </a:solidFill>
                <a:latin typeface="Montserrat Light" pitchFamily="34" charset="0"/>
                <a:ea typeface="Montserrat Light" pitchFamily="34" charset="-122"/>
                <a:cs typeface="Montserrat Light" pitchFamily="34" charset="-120"/>
              </a:rPr>
              <a:t>Advertisement</a:t>
            </a:r>
            <a:endParaRPr lang="en-US" dirty="0"/>
          </a:p>
        </p:txBody>
      </p:sp>
      <p:sp>
        <p:nvSpPr>
          <p:cNvPr id="14" name="Object 13"/>
          <p:cNvSpPr/>
          <p:nvPr/>
        </p:nvSpPr>
        <p:spPr>
          <a:xfrm>
            <a:off x="4408988" y="4806066"/>
            <a:ext cx="3509077" cy="1288410"/>
          </a:xfrm>
          <a:prstGeom prst="rect">
            <a:avLst/>
          </a:prstGeom>
          <a:noFill/>
        </p:spPr>
        <p:txBody>
          <a:bodyPr wrap="square" rtlCol="0" anchor="t" bIns="0" lIns="0" rIns="0" tIns="0"/>
          <a:lstStyle/>
          <a:p>
            <a:pPr algn="l">
              <a:lnSpc>
                <a:spcPts val="2100"/>
              </a:lnSpc>
              <a:spcAft>
                <a:spcPts val="600"/>
              </a:spcAft>
              <a:buNone/>
            </a:pPr>
            <a:r>
              <a:rPr lang="en-US" sz="1500" dirty="0" smtClean="0">
                <a:solidFill>
                  <a:srgbClr val="ffffff">
                    <a:alpha val="50000"/>
                  </a:srgbClr>
                </a:solidFill>
                <a:latin typeface="Montserrat" pitchFamily="34" charset="0"/>
                <a:ea typeface="Montserrat" pitchFamily="34" charset="-122"/>
                <a:cs typeface="Montserrat" pitchFamily="34" charset="-120"/>
              </a:rPr>
              <a:t>75% of CSEC survivors reported</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being advertised online. We</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pair that with the knowledge</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that more than 150,000 'escort'</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ads are posted online daily.</a:t>
            </a:r>
            <a:endParaRPr lang="en-US" dirty="0"/>
          </a:p>
        </p:txBody>
      </p:sp>
      <p:sp>
        <p:nvSpPr>
          <p:cNvPr id="15" name="Object 14"/>
          <p:cNvSpPr/>
          <p:nvPr/>
        </p:nvSpPr>
        <p:spPr>
          <a:xfrm>
            <a:off x="8013292" y="4056636"/>
            <a:ext cx="3699529" cy="2323519"/>
          </a:xfrm>
          <a:prstGeom prst="rect">
            <a:avLst/>
          </a:prstGeom>
          <a:solidFill>
            <a:srgbClr val="506e7b"/>
          </a:solidFill>
        </p:spPr>
      </p:sp>
      <p:sp>
        <p:nvSpPr>
          <p:cNvPr id="16" name="Object 15"/>
          <p:cNvSpPr/>
          <p:nvPr/>
        </p:nvSpPr>
        <p:spPr>
          <a:xfrm>
            <a:off x="8298970" y="4313746"/>
            <a:ext cx="3509077" cy="235209"/>
          </a:xfrm>
          <a:prstGeom prst="rect">
            <a:avLst/>
          </a:prstGeom>
          <a:noFill/>
        </p:spPr>
        <p:txBody>
          <a:bodyPr wrap="square" rtlCol="0" anchor="t" bIns="0" lIns="0" rIns="0" tIns="0"/>
          <a:lstStyle/>
          <a:p>
            <a:pPr algn="l">
              <a:lnSpc>
                <a:spcPts val="2604"/>
              </a:lnSpc>
              <a:spcAft>
                <a:spcPts val="600"/>
              </a:spcAft>
              <a:buNone/>
            </a:pPr>
            <a:r>
              <a:rPr lang="en-US" sz="2300" dirty="0" smtClean="0">
                <a:solidFill>
                  <a:srgbClr val="ffffff"/>
                </a:solidFill>
                <a:latin typeface="Montserrat Light" pitchFamily="34" charset="0"/>
                <a:ea typeface="Montserrat Light" pitchFamily="34" charset="-122"/>
                <a:cs typeface="Montserrat Light" pitchFamily="34" charset="-120"/>
              </a:rPr>
              <a:t>The Market</a:t>
            </a:r>
            <a:endParaRPr lang="en-US" dirty="0"/>
          </a:p>
        </p:txBody>
      </p:sp>
      <p:sp>
        <p:nvSpPr>
          <p:cNvPr id="17" name="Object 16"/>
          <p:cNvSpPr/>
          <p:nvPr/>
        </p:nvSpPr>
        <p:spPr>
          <a:xfrm>
            <a:off x="8298970" y="4806066"/>
            <a:ext cx="3509077" cy="1288410"/>
          </a:xfrm>
          <a:prstGeom prst="rect">
            <a:avLst/>
          </a:prstGeom>
          <a:noFill/>
        </p:spPr>
        <p:txBody>
          <a:bodyPr wrap="square" rtlCol="0" anchor="t" bIns="0" lIns="0" rIns="0" tIns="0"/>
          <a:lstStyle/>
          <a:p>
            <a:pPr algn="l">
              <a:lnSpc>
                <a:spcPts val="2100"/>
              </a:lnSpc>
              <a:spcAft>
                <a:spcPts val="600"/>
              </a:spcAft>
              <a:buNone/>
            </a:pPr>
            <a:r>
              <a:rPr lang="en-US" sz="1500" dirty="0" smtClean="0">
                <a:solidFill>
                  <a:srgbClr val="ffffff">
                    <a:alpha val="50000"/>
                  </a:srgbClr>
                </a:solidFill>
                <a:latin typeface="Montserrat" pitchFamily="34" charset="0"/>
                <a:ea typeface="Montserrat" pitchFamily="34" charset="-122"/>
                <a:cs typeface="Montserrat" pitchFamily="34" charset="-120"/>
              </a:rPr>
              <a:t>Trafficking is a $32 billion</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business world wide. Traffickers</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make $5,000 to $50,000 per</a:t>
            </a:r>
            <a:br>
              <a:rPr lang="en-US" sz="1500" dirty="0" smtClean="0">
                <a:solidFill>
                  <a:srgbClr val="ffffff">
                    <a:alpha val="50000"/>
                  </a:srgbClr>
                </a:solidFill>
                <a:latin typeface="Montserrat" pitchFamily="34" charset="0"/>
                <a:ea typeface="Montserrat" pitchFamily="34" charset="-122"/>
                <a:cs typeface="Montserrat" pitchFamily="34" charset="-120"/>
              </a:rPr>
            </a:br>
            <a:r>
              <a:rPr lang="en-US" sz="1500" dirty="0" smtClean="0">
                <a:solidFill>
                  <a:srgbClr val="ffffff">
                    <a:alpha val="50000"/>
                  </a:srgbClr>
                </a:solidFill>
                <a:latin typeface="Montserrat" pitchFamily="34" charset="0"/>
                <a:ea typeface="Montserrat" pitchFamily="34" charset="-122"/>
                <a:cs typeface="Montserrat" pitchFamily="34" charset="-120"/>
              </a:rPr>
              <a:t>person trafficked.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2" y="940978"/>
            <a:ext cx="380903" cy="47613"/>
          </a:xfrm>
          <a:prstGeom prst="rect">
            <a:avLst/>
          </a:prstGeom>
        </p:spPr>
      </p:pic>
      <p:sp>
        <p:nvSpPr>
          <p:cNvPr id="3" name="Object 2"/>
          <p:cNvSpPr/>
          <p:nvPr/>
        </p:nvSpPr>
        <p:spPr>
          <a:xfrm>
            <a:off x="476131" y="300581"/>
            <a:ext cx="11617595" cy="478512"/>
          </a:xfrm>
          <a:prstGeom prst="rect">
            <a:avLst/>
          </a:prstGeom>
          <a:noFill/>
        </p:spPr>
        <p:txBody>
          <a:bodyPr wrap="square" rtlCol="0" anchor="t" bIns="0" lIns="0" rIns="0" tIns="0"/>
          <a:lstStyle/>
          <a:p>
            <a:pPr algn="l">
              <a:lnSpc>
                <a:spcPts val="3818"/>
              </a:lnSpc>
              <a:spcAft>
                <a:spcPts val="600"/>
              </a:spcAft>
              <a:buNone/>
            </a:pPr>
            <a:r>
              <a:rPr lang="en-US" b="1" sz="3400" dirty="0" smtClean="0">
                <a:solidFill>
                  <a:srgbClr val="ffffff"/>
                </a:solidFill>
                <a:latin typeface="Poppins" pitchFamily="34" charset="0"/>
                <a:ea typeface="Poppins" pitchFamily="34" charset="-122"/>
                <a:cs typeface="Poppins" pitchFamily="34" charset="-120"/>
              </a:rPr>
              <a:t>Pathway to Abuse</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247338"/>
            <a:ext cx="12188950" cy="5313622"/>
          </a:xfrm>
          <a:prstGeom prst="rect">
            <a:avLst/>
          </a:prstGeom>
        </p:spPr>
      </p:pic>
      <p:sp>
        <p:nvSpPr>
          <p:cNvPr id="5" name="Object 4"/>
          <p:cNvSpPr/>
          <p:nvPr/>
        </p:nvSpPr>
        <p:spPr>
          <a:xfrm>
            <a:off x="790377" y="4312794"/>
            <a:ext cx="2285429" cy="148553"/>
          </a:xfrm>
          <a:prstGeom prst="rect">
            <a:avLst/>
          </a:prstGeom>
          <a:noFill/>
        </p:spPr>
        <p:txBody>
          <a:bodyPr wrap="square" rtlCol="0" anchor="t" bIns="0" lIns="0" rIns="0" tIns="0"/>
          <a:lstStyle/>
          <a:p>
            <a:pPr algn="ctr">
              <a:lnSpc>
                <a:spcPts val="1512"/>
              </a:lnSpc>
              <a:spcAft>
                <a:spcPts val="600"/>
              </a:spcAft>
              <a:buNone/>
            </a:pPr>
            <a:r>
              <a:rPr lang="en-US" sz="1400" dirty="0" smtClean="0">
                <a:solidFill>
                  <a:srgbClr val="ffffff"/>
                </a:solidFill>
                <a:latin typeface="Montserrat Light" pitchFamily="34" charset="0"/>
                <a:ea typeface="Montserrat Light" pitchFamily="34" charset="-122"/>
                <a:cs typeface="Montserrat Light" pitchFamily="34" charset="-120"/>
              </a:rPr>
              <a:t>Broken Homes</a:t>
            </a:r>
            <a:endParaRPr lang="en-US" dirty="0"/>
          </a:p>
        </p:txBody>
      </p:sp>
      <p:sp>
        <p:nvSpPr>
          <p:cNvPr id="6" name="Object 5"/>
          <p:cNvSpPr/>
          <p:nvPr/>
        </p:nvSpPr>
        <p:spPr>
          <a:xfrm>
            <a:off x="790377" y="4575618"/>
            <a:ext cx="2285429" cy="528505"/>
          </a:xfrm>
          <a:prstGeom prst="rect">
            <a:avLst/>
          </a:prstGeom>
          <a:noFill/>
        </p:spPr>
        <p:txBody>
          <a:bodyPr wrap="square" rtlCol="0" anchor="t" bIns="0" lIns="0" rIns="0" tIns="0"/>
          <a:lstStyle/>
          <a:p>
            <a:pPr algn="ctr">
              <a:lnSpc>
                <a:spcPts val="1575"/>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Many CSEC victims</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come from broken</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homes or foster care</a:t>
            </a:r>
            <a:endParaRPr lang="en-US" dirty="0"/>
          </a:p>
        </p:txBody>
      </p:sp>
      <p:sp>
        <p:nvSpPr>
          <p:cNvPr id="7" name="Object 6"/>
          <p:cNvSpPr/>
          <p:nvPr/>
        </p:nvSpPr>
        <p:spPr>
          <a:xfrm>
            <a:off x="2304474" y="5180305"/>
            <a:ext cx="495176" cy="495176"/>
          </a:xfrm>
          <a:prstGeom prst="ellipse">
            <a:avLst/>
          </a:prstGeom>
          <a:solidFill>
            <a:srgbClr val="506e7b"/>
          </a:solidFill>
          <a:ln w="50800">
            <a:solidFill>
              <a:srgbClr val="252b32"/>
            </a:solidFill>
            <a:prstDash val="solid"/>
            <a:miter lim="800000"/>
          </a:ln>
        </p:spPr>
      </p:sp>
      <p:pic>
        <p:nvPicPr>
          <p:cNvPr id="8" name="Object 7"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8268" y="5316128"/>
            <a:ext cx="247587" cy="223231"/>
          </a:xfrm>
          <a:prstGeom prst="rect">
            <a:avLst/>
          </a:prstGeom>
        </p:spPr>
      </p:pic>
      <p:sp>
        <p:nvSpPr>
          <p:cNvPr id="9" name="Object 8"/>
          <p:cNvSpPr/>
          <p:nvPr/>
        </p:nvSpPr>
        <p:spPr>
          <a:xfrm>
            <a:off x="2304474" y="5180305"/>
            <a:ext cx="495176" cy="495176"/>
          </a:xfrm>
          <a:prstGeom prst="ellipse">
            <a:avLst/>
          </a:prstGeom>
          <a:noFill/>
          <a:ln w="50800">
            <a:solidFill>
              <a:srgbClr val="252b32"/>
            </a:solidFill>
            <a:prstDash val="solid"/>
            <a:miter lim="800000"/>
          </a:ln>
        </p:spPr>
      </p:sp>
      <p:sp>
        <p:nvSpPr>
          <p:cNvPr id="10" name="Object 9"/>
          <p:cNvSpPr/>
          <p:nvPr/>
        </p:nvSpPr>
        <p:spPr>
          <a:xfrm>
            <a:off x="3609073" y="3628118"/>
            <a:ext cx="1904524" cy="340529"/>
          </a:xfrm>
          <a:prstGeom prst="rect">
            <a:avLst/>
          </a:prstGeom>
          <a:noFill/>
        </p:spPr>
        <p:txBody>
          <a:bodyPr wrap="square" rtlCol="0" anchor="t" bIns="0" lIns="0" rIns="0" tIns="0"/>
          <a:lstStyle/>
          <a:p>
            <a:pPr algn="l">
              <a:lnSpc>
                <a:spcPts val="1512"/>
              </a:lnSpc>
              <a:spcAft>
                <a:spcPts val="600"/>
              </a:spcAft>
              <a:buNone/>
            </a:pPr>
            <a:r>
              <a:rPr lang="en-US" sz="1400" dirty="0" smtClean="0">
                <a:solidFill>
                  <a:srgbClr val="ffffff"/>
                </a:solidFill>
                <a:latin typeface="Montserrat Light" pitchFamily="34" charset="0"/>
                <a:ea typeface="Montserrat Light" pitchFamily="34" charset="-122"/>
                <a:cs typeface="Montserrat Light" pitchFamily="34" charset="-120"/>
              </a:rPr>
              <a:t>Immigration</a:t>
            </a:r>
            <a:br>
              <a:rPr lang="en-US" sz="1400" dirty="0" smtClean="0">
                <a:solidFill>
                  <a:srgbClr val="ffffff"/>
                </a:solidFill>
                <a:latin typeface="Montserrat Light" pitchFamily="34" charset="0"/>
                <a:ea typeface="Montserrat Light" pitchFamily="34" charset="-122"/>
                <a:cs typeface="Montserrat Light" pitchFamily="34" charset="-120"/>
              </a:rPr>
            </a:br>
            <a:r>
              <a:rPr lang="en-US" sz="1400" dirty="0" smtClean="0">
                <a:solidFill>
                  <a:srgbClr val="ffffff"/>
                </a:solidFill>
                <a:latin typeface="Montserrat Light" pitchFamily="34" charset="0"/>
                <a:ea typeface="Montserrat Light" pitchFamily="34" charset="-122"/>
                <a:cs typeface="Montserrat Light" pitchFamily="34" charset="-120"/>
              </a:rPr>
              <a:t>Status</a:t>
            </a:r>
            <a:endParaRPr lang="en-US" dirty="0"/>
          </a:p>
        </p:txBody>
      </p:sp>
      <p:sp>
        <p:nvSpPr>
          <p:cNvPr id="11" name="Object 10"/>
          <p:cNvSpPr/>
          <p:nvPr/>
        </p:nvSpPr>
        <p:spPr>
          <a:xfrm>
            <a:off x="3609073" y="4082918"/>
            <a:ext cx="1904524" cy="526029"/>
          </a:xfrm>
          <a:prstGeom prst="rect">
            <a:avLst/>
          </a:prstGeom>
          <a:noFill/>
        </p:spPr>
        <p:txBody>
          <a:bodyPr wrap="square" rtlCol="0" anchor="t" bIns="0" lIns="0" rIns="0" tIns="0"/>
          <a:lstStyle/>
          <a:p>
            <a:pPr algn="l">
              <a:lnSpc>
                <a:spcPts val="1575"/>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  Traffickers use</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immigration status</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to take advantage</a:t>
            </a:r>
            <a:endParaRPr lang="en-US" dirty="0"/>
          </a:p>
        </p:txBody>
      </p:sp>
      <p:sp>
        <p:nvSpPr>
          <p:cNvPr id="12" name="Object 11"/>
          <p:cNvSpPr/>
          <p:nvPr/>
        </p:nvSpPr>
        <p:spPr>
          <a:xfrm>
            <a:off x="3009148" y="3828093"/>
            <a:ext cx="495176" cy="495176"/>
          </a:xfrm>
          <a:prstGeom prst="ellipse">
            <a:avLst/>
          </a:prstGeom>
          <a:solidFill>
            <a:srgbClr val="506e7b"/>
          </a:solidFill>
          <a:ln w="50800">
            <a:solidFill>
              <a:srgbClr val="252b32"/>
            </a:solidFill>
            <a:prstDash val="solid"/>
            <a:miter lim="800000"/>
          </a:ln>
        </p:spPr>
      </p:sp>
      <p:pic>
        <p:nvPicPr>
          <p:cNvPr id="13" name="Object 12"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2940" y="3976119"/>
            <a:ext cx="247591" cy="199124"/>
          </a:xfrm>
          <a:prstGeom prst="rect">
            <a:avLst/>
          </a:prstGeom>
        </p:spPr>
      </p:pic>
      <p:sp>
        <p:nvSpPr>
          <p:cNvPr id="14" name="Object 13"/>
          <p:cNvSpPr/>
          <p:nvPr/>
        </p:nvSpPr>
        <p:spPr>
          <a:xfrm>
            <a:off x="3009148" y="3828093"/>
            <a:ext cx="495176" cy="495176"/>
          </a:xfrm>
          <a:prstGeom prst="ellipse">
            <a:avLst/>
          </a:prstGeom>
          <a:noFill/>
          <a:ln w="50800">
            <a:solidFill>
              <a:srgbClr val="252b32"/>
            </a:solidFill>
            <a:prstDash val="solid"/>
            <a:miter lim="800000"/>
          </a:ln>
        </p:spPr>
      </p:sp>
      <p:sp>
        <p:nvSpPr>
          <p:cNvPr id="15" name="Object 14"/>
          <p:cNvSpPr/>
          <p:nvPr/>
        </p:nvSpPr>
        <p:spPr>
          <a:xfrm>
            <a:off x="1799775" y="2031841"/>
            <a:ext cx="1904524" cy="340529"/>
          </a:xfrm>
          <a:prstGeom prst="rect">
            <a:avLst/>
          </a:prstGeom>
          <a:noFill/>
        </p:spPr>
        <p:txBody>
          <a:bodyPr wrap="square" rtlCol="0" anchor="t" bIns="0" lIns="0" rIns="0" tIns="0"/>
          <a:lstStyle/>
          <a:p>
            <a:pPr algn="r">
              <a:lnSpc>
                <a:spcPts val="1512"/>
              </a:lnSpc>
              <a:spcAft>
                <a:spcPts val="600"/>
              </a:spcAft>
              <a:buNone/>
            </a:pPr>
            <a:r>
              <a:rPr lang="en-US" sz="1400" dirty="0" smtClean="0">
                <a:solidFill>
                  <a:srgbClr val="ffffff"/>
                </a:solidFill>
                <a:latin typeface="Montserrat Light" pitchFamily="34" charset="0"/>
                <a:ea typeface="Montserrat Light" pitchFamily="34" charset="-122"/>
                <a:cs typeface="Montserrat Light" pitchFamily="34" charset="-120"/>
              </a:rPr>
              <a:t>Underground</a:t>
            </a:r>
            <a:br>
              <a:rPr lang="en-US" sz="1400" dirty="0" smtClean="0">
                <a:solidFill>
                  <a:srgbClr val="ffffff"/>
                </a:solidFill>
                <a:latin typeface="Montserrat Light" pitchFamily="34" charset="0"/>
                <a:ea typeface="Montserrat Light" pitchFamily="34" charset="-122"/>
                <a:cs typeface="Montserrat Light" pitchFamily="34" charset="-120"/>
              </a:rPr>
            </a:br>
            <a:r>
              <a:rPr lang="en-US" sz="1400" dirty="0" smtClean="0">
                <a:solidFill>
                  <a:srgbClr val="ffffff"/>
                </a:solidFill>
                <a:latin typeface="Montserrat Light" pitchFamily="34" charset="0"/>
                <a:ea typeface="Montserrat Light" pitchFamily="34" charset="-122"/>
                <a:cs typeface="Montserrat Light" pitchFamily="34" charset="-120"/>
              </a:rPr>
              <a:t>Market</a:t>
            </a:r>
            <a:endParaRPr lang="en-US" dirty="0"/>
          </a:p>
        </p:txBody>
      </p:sp>
      <p:sp>
        <p:nvSpPr>
          <p:cNvPr id="16" name="Object 15"/>
          <p:cNvSpPr/>
          <p:nvPr/>
        </p:nvSpPr>
        <p:spPr>
          <a:xfrm>
            <a:off x="1799775" y="2486641"/>
            <a:ext cx="1904524" cy="328530"/>
          </a:xfrm>
          <a:prstGeom prst="rect">
            <a:avLst/>
          </a:prstGeom>
          <a:noFill/>
        </p:spPr>
        <p:txBody>
          <a:bodyPr wrap="square" rtlCol="0" anchor="t" bIns="0" lIns="0" rIns="0" tIns="0"/>
          <a:lstStyle/>
          <a:p>
            <a:pPr algn="r">
              <a:lnSpc>
                <a:spcPts val="1575"/>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Exploited children</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are traded.</a:t>
            </a:r>
            <a:endParaRPr lang="en-US" dirty="0"/>
          </a:p>
        </p:txBody>
      </p:sp>
      <p:sp>
        <p:nvSpPr>
          <p:cNvPr id="17" name="Object 16"/>
          <p:cNvSpPr/>
          <p:nvPr/>
        </p:nvSpPr>
        <p:spPr>
          <a:xfrm>
            <a:off x="4037590" y="2571107"/>
            <a:ext cx="495176" cy="495176"/>
          </a:xfrm>
          <a:prstGeom prst="ellipse">
            <a:avLst/>
          </a:prstGeom>
          <a:solidFill>
            <a:srgbClr val="506e7b"/>
          </a:solidFill>
          <a:ln w="50800">
            <a:solidFill>
              <a:srgbClr val="252b32"/>
            </a:solidFill>
            <a:prstDash val="solid"/>
            <a:miter lim="800000"/>
          </a:ln>
        </p:spPr>
      </p:sp>
      <p:pic>
        <p:nvPicPr>
          <p:cNvPr id="18" name="Object 17"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61386" y="2718228"/>
            <a:ext cx="247587" cy="200636"/>
          </a:xfrm>
          <a:prstGeom prst="rect">
            <a:avLst/>
          </a:prstGeom>
        </p:spPr>
      </p:pic>
      <p:sp>
        <p:nvSpPr>
          <p:cNvPr id="19" name="Object 18"/>
          <p:cNvSpPr/>
          <p:nvPr/>
        </p:nvSpPr>
        <p:spPr>
          <a:xfrm>
            <a:off x="4037590" y="2571107"/>
            <a:ext cx="495176" cy="495176"/>
          </a:xfrm>
          <a:prstGeom prst="ellipse">
            <a:avLst/>
          </a:prstGeom>
          <a:noFill/>
          <a:ln w="50800">
            <a:solidFill>
              <a:srgbClr val="252b32"/>
            </a:solidFill>
            <a:prstDash val="solid"/>
            <a:miter lim="800000"/>
          </a:ln>
        </p:spPr>
      </p:sp>
      <p:sp>
        <p:nvSpPr>
          <p:cNvPr id="20" name="Object 19"/>
          <p:cNvSpPr/>
          <p:nvPr/>
        </p:nvSpPr>
        <p:spPr>
          <a:xfrm>
            <a:off x="6265883" y="2903923"/>
            <a:ext cx="1904524" cy="148553"/>
          </a:xfrm>
          <a:prstGeom prst="rect">
            <a:avLst/>
          </a:prstGeom>
          <a:noFill/>
        </p:spPr>
        <p:txBody>
          <a:bodyPr wrap="square" rtlCol="0" anchor="t" bIns="0" lIns="0" rIns="0" tIns="0"/>
          <a:lstStyle/>
          <a:p>
            <a:pPr algn="l">
              <a:lnSpc>
                <a:spcPts val="1512"/>
              </a:lnSpc>
              <a:spcAft>
                <a:spcPts val="600"/>
              </a:spcAft>
              <a:buNone/>
            </a:pPr>
            <a:r>
              <a:rPr lang="en-US" sz="1400" dirty="0" smtClean="0">
                <a:solidFill>
                  <a:srgbClr val="ffffff"/>
                </a:solidFill>
                <a:latin typeface="Montserrat Light" pitchFamily="34" charset="0"/>
                <a:ea typeface="Montserrat Light" pitchFamily="34" charset="-122"/>
                <a:cs typeface="Montserrat Light" pitchFamily="34" charset="-120"/>
              </a:rPr>
              <a:t>Physical Abuse</a:t>
            </a:r>
            <a:endParaRPr lang="en-US" dirty="0"/>
          </a:p>
        </p:txBody>
      </p:sp>
      <p:sp>
        <p:nvSpPr>
          <p:cNvPr id="21" name="Object 20"/>
          <p:cNvSpPr/>
          <p:nvPr/>
        </p:nvSpPr>
        <p:spPr>
          <a:xfrm>
            <a:off x="6265883" y="3166747"/>
            <a:ext cx="1904524" cy="528505"/>
          </a:xfrm>
          <a:prstGeom prst="rect">
            <a:avLst/>
          </a:prstGeom>
          <a:noFill/>
        </p:spPr>
        <p:txBody>
          <a:bodyPr wrap="square" rtlCol="0" anchor="t" bIns="0" lIns="0" rIns="0" tIns="0"/>
          <a:lstStyle/>
          <a:p>
            <a:pPr algn="l">
              <a:lnSpc>
                <a:spcPts val="1575"/>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CSEC victims suffer</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high rates of</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physical abuse.</a:t>
            </a:r>
            <a:endParaRPr lang="en-US" dirty="0"/>
          </a:p>
        </p:txBody>
      </p:sp>
      <p:sp>
        <p:nvSpPr>
          <p:cNvPr id="22" name="Object 21"/>
          <p:cNvSpPr/>
          <p:nvPr/>
        </p:nvSpPr>
        <p:spPr>
          <a:xfrm>
            <a:off x="5599300" y="3132942"/>
            <a:ext cx="495176" cy="495176"/>
          </a:xfrm>
          <a:prstGeom prst="ellipse">
            <a:avLst/>
          </a:prstGeom>
          <a:solidFill>
            <a:srgbClr val="506e7b"/>
          </a:solidFill>
          <a:ln w="50800">
            <a:solidFill>
              <a:srgbClr val="252b32"/>
            </a:solidFill>
            <a:prstDash val="solid"/>
            <a:miter lim="800000"/>
          </a:ln>
        </p:spPr>
      </p:sp>
      <p:pic>
        <p:nvPicPr>
          <p:cNvPr id="23" name="Object 22"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23092" y="3256590"/>
            <a:ext cx="247591" cy="247582"/>
          </a:xfrm>
          <a:prstGeom prst="rect">
            <a:avLst/>
          </a:prstGeom>
        </p:spPr>
      </p:pic>
      <p:sp>
        <p:nvSpPr>
          <p:cNvPr id="24" name="Object 23"/>
          <p:cNvSpPr/>
          <p:nvPr/>
        </p:nvSpPr>
        <p:spPr>
          <a:xfrm>
            <a:off x="5599300" y="3132942"/>
            <a:ext cx="495176" cy="495176"/>
          </a:xfrm>
          <a:prstGeom prst="ellipse">
            <a:avLst/>
          </a:prstGeom>
          <a:noFill/>
          <a:ln w="50800">
            <a:solidFill>
              <a:srgbClr val="252b32"/>
            </a:solidFill>
            <a:prstDash val="solid"/>
            <a:miter lim="800000"/>
          </a:ln>
        </p:spPr>
      </p:sp>
      <p:sp>
        <p:nvSpPr>
          <p:cNvPr id="25" name="Object 24"/>
          <p:cNvSpPr/>
          <p:nvPr/>
        </p:nvSpPr>
        <p:spPr>
          <a:xfrm>
            <a:off x="4037590" y="4875581"/>
            <a:ext cx="1904524" cy="148553"/>
          </a:xfrm>
          <a:prstGeom prst="rect">
            <a:avLst/>
          </a:prstGeom>
          <a:noFill/>
        </p:spPr>
        <p:txBody>
          <a:bodyPr wrap="square" rtlCol="0" anchor="t" bIns="0" lIns="0" rIns="0" tIns="0"/>
          <a:lstStyle/>
          <a:p>
            <a:pPr algn="r">
              <a:lnSpc>
                <a:spcPts val="1512"/>
              </a:lnSpc>
              <a:spcAft>
                <a:spcPts val="600"/>
              </a:spcAft>
              <a:buNone/>
            </a:pPr>
            <a:r>
              <a:rPr lang="en-US" sz="1400" dirty="0" smtClean="0">
                <a:solidFill>
                  <a:srgbClr val="ffffff"/>
                </a:solidFill>
                <a:latin typeface="Montserrat Light" pitchFamily="34" charset="0"/>
                <a:ea typeface="Montserrat Light" pitchFamily="34" charset="-122"/>
                <a:cs typeface="Montserrat Light" pitchFamily="34" charset="-120"/>
              </a:rPr>
              <a:t>Sold Online</a:t>
            </a:r>
            <a:endParaRPr lang="en-US" dirty="0"/>
          </a:p>
        </p:txBody>
      </p:sp>
      <p:sp>
        <p:nvSpPr>
          <p:cNvPr id="26" name="Object 25"/>
          <p:cNvSpPr/>
          <p:nvPr/>
        </p:nvSpPr>
        <p:spPr>
          <a:xfrm>
            <a:off x="4037590" y="5138405"/>
            <a:ext cx="1904524" cy="328530"/>
          </a:xfrm>
          <a:prstGeom prst="rect">
            <a:avLst/>
          </a:prstGeom>
          <a:noFill/>
        </p:spPr>
        <p:txBody>
          <a:bodyPr wrap="square" rtlCol="0" anchor="t" bIns="0" lIns="0" rIns="0" tIns="0"/>
          <a:lstStyle/>
          <a:p>
            <a:pPr algn="r">
              <a:lnSpc>
                <a:spcPts val="1575"/>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CSEC victims are</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solicited online.</a:t>
            </a:r>
            <a:endParaRPr lang="en-US" dirty="0"/>
          </a:p>
        </p:txBody>
      </p:sp>
      <p:sp>
        <p:nvSpPr>
          <p:cNvPr id="27" name="Object 26"/>
          <p:cNvSpPr/>
          <p:nvPr/>
        </p:nvSpPr>
        <p:spPr>
          <a:xfrm>
            <a:off x="6046863" y="4647038"/>
            <a:ext cx="495176" cy="495176"/>
          </a:xfrm>
          <a:prstGeom prst="ellipse">
            <a:avLst/>
          </a:prstGeom>
          <a:solidFill>
            <a:srgbClr val="506e7b"/>
          </a:solidFill>
          <a:ln w="50800">
            <a:solidFill>
              <a:srgbClr val="252b32"/>
            </a:solidFill>
            <a:prstDash val="solid"/>
            <a:miter lim="800000"/>
          </a:ln>
        </p:spPr>
      </p:sp>
      <p:pic>
        <p:nvPicPr>
          <p:cNvPr id="28" name="Object 27"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70658" y="4780297"/>
            <a:ext cx="247587" cy="228658"/>
          </a:xfrm>
          <a:prstGeom prst="rect">
            <a:avLst/>
          </a:prstGeom>
        </p:spPr>
      </p:pic>
      <p:sp>
        <p:nvSpPr>
          <p:cNvPr id="29" name="Object 28"/>
          <p:cNvSpPr/>
          <p:nvPr/>
        </p:nvSpPr>
        <p:spPr>
          <a:xfrm>
            <a:off x="6046863" y="4647038"/>
            <a:ext cx="495176" cy="495176"/>
          </a:xfrm>
          <a:prstGeom prst="ellipse">
            <a:avLst/>
          </a:prstGeom>
          <a:noFill/>
          <a:ln w="50800">
            <a:solidFill>
              <a:srgbClr val="252b32"/>
            </a:solidFill>
            <a:prstDash val="solid"/>
            <a:miter lim="800000"/>
          </a:ln>
        </p:spPr>
      </p:sp>
      <p:sp>
        <p:nvSpPr>
          <p:cNvPr id="30" name="Object 29"/>
          <p:cNvSpPr/>
          <p:nvPr/>
        </p:nvSpPr>
        <p:spPr>
          <a:xfrm>
            <a:off x="6465858" y="4636563"/>
            <a:ext cx="2285429" cy="148553"/>
          </a:xfrm>
          <a:prstGeom prst="rect">
            <a:avLst/>
          </a:prstGeom>
          <a:noFill/>
        </p:spPr>
        <p:txBody>
          <a:bodyPr wrap="square" rtlCol="0" anchor="t" bIns="0" lIns="0" rIns="0" tIns="0"/>
          <a:lstStyle/>
          <a:p>
            <a:pPr algn="ctr">
              <a:lnSpc>
                <a:spcPts val="1512"/>
              </a:lnSpc>
              <a:spcAft>
                <a:spcPts val="600"/>
              </a:spcAft>
              <a:buNone/>
            </a:pPr>
            <a:r>
              <a:rPr lang="en-US" sz="1400" dirty="0" smtClean="0">
                <a:solidFill>
                  <a:srgbClr val="ffffff"/>
                </a:solidFill>
                <a:latin typeface="Montserrat Light" pitchFamily="34" charset="0"/>
                <a:ea typeface="Montserrat Light" pitchFamily="34" charset="-122"/>
                <a:cs typeface="Montserrat Light" pitchFamily="34" charset="-120"/>
              </a:rPr>
              <a:t>Sexual Abuse</a:t>
            </a:r>
            <a:endParaRPr lang="en-US" dirty="0"/>
          </a:p>
        </p:txBody>
      </p:sp>
      <p:sp>
        <p:nvSpPr>
          <p:cNvPr id="31" name="Object 30"/>
          <p:cNvSpPr/>
          <p:nvPr/>
        </p:nvSpPr>
        <p:spPr>
          <a:xfrm>
            <a:off x="6465858" y="4899387"/>
            <a:ext cx="2285429" cy="328530"/>
          </a:xfrm>
          <a:prstGeom prst="rect">
            <a:avLst/>
          </a:prstGeom>
          <a:noFill/>
        </p:spPr>
        <p:txBody>
          <a:bodyPr wrap="square" rtlCol="0" anchor="t" bIns="0" lIns="0" rIns="0" tIns="0"/>
          <a:lstStyle/>
          <a:p>
            <a:pPr algn="ctr">
              <a:lnSpc>
                <a:spcPts val="1575"/>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Victims are subject</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to sexual abuse.</a:t>
            </a:r>
            <a:endParaRPr lang="en-US" dirty="0"/>
          </a:p>
        </p:txBody>
      </p:sp>
      <p:sp>
        <p:nvSpPr>
          <p:cNvPr id="32" name="Object 31"/>
          <p:cNvSpPr/>
          <p:nvPr/>
        </p:nvSpPr>
        <p:spPr>
          <a:xfrm>
            <a:off x="7532391" y="5361234"/>
            <a:ext cx="495176" cy="495176"/>
          </a:xfrm>
          <a:prstGeom prst="ellipse">
            <a:avLst/>
          </a:prstGeom>
          <a:solidFill>
            <a:srgbClr val="506e7b"/>
          </a:solidFill>
          <a:ln w="50800">
            <a:solidFill>
              <a:srgbClr val="252b32"/>
            </a:solidFill>
            <a:prstDash val="solid"/>
            <a:miter lim="800000"/>
          </a:ln>
        </p:spPr>
      </p:sp>
      <p:pic>
        <p:nvPicPr>
          <p:cNvPr id="33" name="Object 32"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56185" y="5497732"/>
            <a:ext cx="247587" cy="221882"/>
          </a:xfrm>
          <a:prstGeom prst="rect">
            <a:avLst/>
          </a:prstGeom>
        </p:spPr>
      </p:pic>
      <p:sp>
        <p:nvSpPr>
          <p:cNvPr id="34" name="Object 33"/>
          <p:cNvSpPr/>
          <p:nvPr/>
        </p:nvSpPr>
        <p:spPr>
          <a:xfrm>
            <a:off x="7532391" y="5361234"/>
            <a:ext cx="495176" cy="495176"/>
          </a:xfrm>
          <a:prstGeom prst="ellipse">
            <a:avLst/>
          </a:prstGeom>
          <a:noFill/>
          <a:ln w="50800">
            <a:solidFill>
              <a:srgbClr val="252b32"/>
            </a:solidFill>
            <a:prstDash val="solid"/>
            <a:miter lim="800000"/>
          </a:ln>
        </p:spPr>
      </p:sp>
      <p:sp>
        <p:nvSpPr>
          <p:cNvPr id="35" name="Object 34"/>
          <p:cNvSpPr/>
          <p:nvPr/>
        </p:nvSpPr>
        <p:spPr>
          <a:xfrm>
            <a:off x="9322644" y="4127579"/>
            <a:ext cx="1904524" cy="148553"/>
          </a:xfrm>
          <a:prstGeom prst="rect">
            <a:avLst/>
          </a:prstGeom>
          <a:noFill/>
        </p:spPr>
        <p:txBody>
          <a:bodyPr wrap="square" rtlCol="0" anchor="t" bIns="0" lIns="0" rIns="0" tIns="0"/>
          <a:lstStyle/>
          <a:p>
            <a:pPr algn="l">
              <a:lnSpc>
                <a:spcPts val="1512"/>
              </a:lnSpc>
              <a:spcAft>
                <a:spcPts val="600"/>
              </a:spcAft>
              <a:buNone/>
            </a:pPr>
            <a:r>
              <a:rPr lang="en-US" sz="1400" dirty="0" smtClean="0">
                <a:solidFill>
                  <a:srgbClr val="ffffff"/>
                </a:solidFill>
                <a:latin typeface="Montserrat Light" pitchFamily="34" charset="0"/>
                <a:ea typeface="Montserrat Light" pitchFamily="34" charset="-122"/>
                <a:cs typeface="Montserrat Light" pitchFamily="34" charset="-120"/>
              </a:rPr>
              <a:t>Cycle Repeats</a:t>
            </a:r>
            <a:endParaRPr lang="en-US" dirty="0"/>
          </a:p>
        </p:txBody>
      </p:sp>
      <p:sp>
        <p:nvSpPr>
          <p:cNvPr id="36" name="Object 35"/>
          <p:cNvSpPr/>
          <p:nvPr/>
        </p:nvSpPr>
        <p:spPr>
          <a:xfrm>
            <a:off x="9322644" y="4390403"/>
            <a:ext cx="1904524" cy="328530"/>
          </a:xfrm>
          <a:prstGeom prst="rect">
            <a:avLst/>
          </a:prstGeom>
          <a:noFill/>
        </p:spPr>
        <p:txBody>
          <a:bodyPr wrap="square" rtlCol="0" anchor="t" bIns="0" lIns="0" rIns="0" tIns="0"/>
          <a:lstStyle/>
          <a:p>
            <a:pPr algn="l">
              <a:lnSpc>
                <a:spcPts val="1575"/>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CSEC childhood is</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stolen by abusers.</a:t>
            </a:r>
            <a:endParaRPr lang="en-US" dirty="0"/>
          </a:p>
        </p:txBody>
      </p:sp>
      <p:sp>
        <p:nvSpPr>
          <p:cNvPr id="37" name="Object 36"/>
          <p:cNvSpPr/>
          <p:nvPr/>
        </p:nvSpPr>
        <p:spPr>
          <a:xfrm>
            <a:off x="8694151" y="4208997"/>
            <a:ext cx="495176" cy="495176"/>
          </a:xfrm>
          <a:prstGeom prst="ellipse">
            <a:avLst/>
          </a:prstGeom>
          <a:solidFill>
            <a:srgbClr val="506e7b"/>
          </a:solidFill>
          <a:ln w="50800">
            <a:solidFill>
              <a:srgbClr val="252b32"/>
            </a:solidFill>
            <a:prstDash val="solid"/>
            <a:miter lim="800000"/>
          </a:ln>
        </p:spPr>
      </p:sp>
      <p:pic>
        <p:nvPicPr>
          <p:cNvPr id="38" name="Object 37"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842077" y="4332643"/>
            <a:ext cx="199323" cy="247588"/>
          </a:xfrm>
          <a:prstGeom prst="rect">
            <a:avLst/>
          </a:prstGeom>
        </p:spPr>
      </p:pic>
      <p:sp>
        <p:nvSpPr>
          <p:cNvPr id="39" name="Object 38"/>
          <p:cNvSpPr/>
          <p:nvPr/>
        </p:nvSpPr>
        <p:spPr>
          <a:xfrm>
            <a:off x="8694151" y="4208997"/>
            <a:ext cx="495176" cy="495176"/>
          </a:xfrm>
          <a:prstGeom prst="ellipse">
            <a:avLst/>
          </a:prstGeom>
          <a:noFill/>
          <a:ln w="50800">
            <a:solidFill>
              <a:srgbClr val="252b32"/>
            </a:solidFill>
            <a:prstDash val="solid"/>
            <a:miter lim="800000"/>
          </a:ln>
        </p:spPr>
      </p:sp>
      <p:sp>
        <p:nvSpPr>
          <p:cNvPr id="40" name="Object 39"/>
          <p:cNvSpPr/>
          <p:nvPr/>
        </p:nvSpPr>
        <p:spPr>
          <a:xfrm>
            <a:off x="7446688" y="2027842"/>
            <a:ext cx="1904524" cy="148553"/>
          </a:xfrm>
          <a:prstGeom prst="rect">
            <a:avLst/>
          </a:prstGeom>
          <a:noFill/>
        </p:spPr>
        <p:txBody>
          <a:bodyPr wrap="square" rtlCol="0" anchor="t" bIns="0" lIns="0" rIns="0" tIns="0"/>
          <a:lstStyle/>
          <a:p>
            <a:pPr algn="r">
              <a:lnSpc>
                <a:spcPts val="1512"/>
              </a:lnSpc>
              <a:spcAft>
                <a:spcPts val="600"/>
              </a:spcAft>
              <a:buNone/>
            </a:pPr>
            <a:r>
              <a:rPr lang="en-US" sz="1400" dirty="0" smtClean="0">
                <a:solidFill>
                  <a:srgbClr val="ffffff"/>
                </a:solidFill>
                <a:latin typeface="Montserrat Light" pitchFamily="34" charset="0"/>
                <a:ea typeface="Montserrat Light" pitchFamily="34" charset="-122"/>
                <a:cs typeface="Montserrat Light" pitchFamily="34" charset="-120"/>
              </a:rPr>
              <a:t>Lifelong Trauma</a:t>
            </a:r>
            <a:endParaRPr lang="en-US" dirty="0"/>
          </a:p>
        </p:txBody>
      </p:sp>
      <p:sp>
        <p:nvSpPr>
          <p:cNvPr id="41" name="Object 40"/>
          <p:cNvSpPr/>
          <p:nvPr/>
        </p:nvSpPr>
        <p:spPr>
          <a:xfrm>
            <a:off x="7446688" y="2290666"/>
            <a:ext cx="1904524" cy="528505"/>
          </a:xfrm>
          <a:prstGeom prst="rect">
            <a:avLst/>
          </a:prstGeom>
          <a:noFill/>
        </p:spPr>
        <p:txBody>
          <a:bodyPr wrap="square" rtlCol="0" anchor="t" bIns="0" lIns="0" rIns="0" tIns="0"/>
          <a:lstStyle/>
          <a:p>
            <a:pPr algn="r">
              <a:lnSpc>
                <a:spcPts val="1575"/>
              </a:lnSpc>
              <a:spcAft>
                <a:spcPts val="600"/>
              </a:spcAft>
              <a:buNone/>
            </a:pPr>
            <a:r>
              <a:rPr lang="en-US" sz="1100" dirty="0" smtClean="0">
                <a:solidFill>
                  <a:srgbClr val="ffffff">
                    <a:alpha val="50000"/>
                  </a:srgbClr>
                </a:solidFill>
                <a:latin typeface="Montserrat" pitchFamily="34" charset="0"/>
                <a:ea typeface="Montserrat" pitchFamily="34" charset="-122"/>
                <a:cs typeface="Montserrat" pitchFamily="34" charset="-120"/>
              </a:rPr>
              <a:t>CSEC victims suffer</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from mental and</a:t>
            </a:r>
            <a:br>
              <a:rPr lang="en-US" sz="1100" dirty="0" smtClean="0">
                <a:solidFill>
                  <a:srgbClr val="ffffff">
                    <a:alpha val="50000"/>
                  </a:srgbClr>
                </a:solidFill>
                <a:latin typeface="Montserrat" pitchFamily="34" charset="0"/>
                <a:ea typeface="Montserrat" pitchFamily="34" charset="-122"/>
                <a:cs typeface="Montserrat" pitchFamily="34" charset="-120"/>
              </a:rPr>
            </a:br>
            <a:r>
              <a:rPr lang="en-US" sz="1100" dirty="0" smtClean="0">
                <a:solidFill>
                  <a:srgbClr val="ffffff">
                    <a:alpha val="50000"/>
                  </a:srgbClr>
                </a:solidFill>
                <a:latin typeface="Montserrat" pitchFamily="34" charset="0"/>
                <a:ea typeface="Montserrat" pitchFamily="34" charset="-122"/>
                <a:cs typeface="Montserrat" pitchFamily="34" charset="-120"/>
              </a:rPr>
              <a:t>drug problems.</a:t>
            </a:r>
            <a:endParaRPr lang="en-US" dirty="0"/>
          </a:p>
        </p:txBody>
      </p:sp>
      <p:sp>
        <p:nvSpPr>
          <p:cNvPr id="42" name="Object 41"/>
          <p:cNvSpPr/>
          <p:nvPr/>
        </p:nvSpPr>
        <p:spPr>
          <a:xfrm>
            <a:off x="9484528" y="2675856"/>
            <a:ext cx="495176" cy="495176"/>
          </a:xfrm>
          <a:prstGeom prst="ellipse">
            <a:avLst/>
          </a:prstGeom>
          <a:solidFill>
            <a:srgbClr val="506e7b"/>
          </a:solidFill>
          <a:ln w="50800">
            <a:solidFill>
              <a:srgbClr val="252b32"/>
            </a:solidFill>
            <a:prstDash val="solid"/>
            <a:miter lim="800000"/>
          </a:ln>
        </p:spPr>
      </p:sp>
      <p:pic>
        <p:nvPicPr>
          <p:cNvPr id="43" name="Object 42"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608318" y="2799502"/>
            <a:ext cx="247597" cy="247587"/>
          </a:xfrm>
          <a:prstGeom prst="rect">
            <a:avLst/>
          </a:prstGeom>
        </p:spPr>
      </p:pic>
      <p:sp>
        <p:nvSpPr>
          <p:cNvPr id="44" name="Object 43"/>
          <p:cNvSpPr/>
          <p:nvPr/>
        </p:nvSpPr>
        <p:spPr>
          <a:xfrm>
            <a:off x="9484528" y="2675856"/>
            <a:ext cx="495176" cy="495176"/>
          </a:xfrm>
          <a:prstGeom prst="ellipse">
            <a:avLst/>
          </a:prstGeom>
          <a:noFill/>
          <a:ln w="50800">
            <a:solidFill>
              <a:srgbClr val="252b32"/>
            </a:solidFill>
            <a:prstDash val="solid"/>
            <a:miter lim="800000"/>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28" y="940978"/>
            <a:ext cx="380909" cy="47613"/>
          </a:xfrm>
          <a:prstGeom prst="rect">
            <a:avLst/>
          </a:prstGeom>
        </p:spPr>
      </p:pic>
      <p:sp>
        <p:nvSpPr>
          <p:cNvPr id="3" name="Object 2"/>
          <p:cNvSpPr/>
          <p:nvPr/>
        </p:nvSpPr>
        <p:spPr>
          <a:xfrm>
            <a:off x="476131" y="300581"/>
            <a:ext cx="11617595" cy="478512"/>
          </a:xfrm>
          <a:prstGeom prst="rect">
            <a:avLst/>
          </a:prstGeom>
          <a:noFill/>
        </p:spPr>
        <p:txBody>
          <a:bodyPr wrap="square" rtlCol="0" anchor="t" bIns="0" lIns="0" rIns="0" tIns="0"/>
          <a:lstStyle/>
          <a:p>
            <a:pPr algn="l">
              <a:lnSpc>
                <a:spcPts val="3818"/>
              </a:lnSpc>
              <a:spcAft>
                <a:spcPts val="600"/>
              </a:spcAft>
              <a:buNone/>
            </a:pPr>
            <a:r>
              <a:rPr lang="en-US" b="1" sz="3400" dirty="0" smtClean="0">
                <a:solidFill>
                  <a:srgbClr val="ffffff"/>
                </a:solidFill>
                <a:latin typeface="Poppins" pitchFamily="34" charset="0"/>
                <a:ea typeface="Poppins" pitchFamily="34" charset="-122"/>
                <a:cs typeface="Poppins" pitchFamily="34" charset="-120"/>
              </a:rPr>
              <a:t>Demographics of CSEC Victims</a:t>
            </a:r>
            <a:endParaRPr lang="en-US" dirty="0"/>
          </a:p>
        </p:txBody>
      </p:sp>
      <p:sp>
        <p:nvSpPr>
          <p:cNvPr id="4" name="Object 3"/>
          <p:cNvSpPr/>
          <p:nvPr/>
        </p:nvSpPr>
        <p:spPr>
          <a:xfrm>
            <a:off x="4027115" y="2303432"/>
            <a:ext cx="6560716" cy="952262"/>
          </a:xfrm>
          <a:prstGeom prst="rect">
            <a:avLst/>
          </a:prstGeom>
          <a:solidFill>
            <a:srgbClr val="506e7b"/>
          </a:solidFill>
        </p:spPr>
      </p:sp>
      <p:sp>
        <p:nvSpPr>
          <p:cNvPr id="5" name="Object 4"/>
          <p:cNvSpPr/>
          <p:nvPr/>
        </p:nvSpPr>
        <p:spPr>
          <a:xfrm>
            <a:off x="95226" y="2551776"/>
            <a:ext cx="3741437" cy="427185"/>
          </a:xfrm>
          <a:prstGeom prst="rect">
            <a:avLst/>
          </a:prstGeom>
          <a:noFill/>
        </p:spPr>
        <p:txBody>
          <a:bodyPr wrap="square" rtlCol="0" anchor="t" bIns="0" lIns="0" rIns="0" tIns="0"/>
          <a:lstStyle/>
          <a:p>
            <a:pPr algn="r">
              <a:lnSpc>
                <a:spcPts val="1932"/>
              </a:lnSpc>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African American &amp; Latino</a:t>
            </a:r>
            <a:br>
              <a:rPr lang="en-US" sz="1700" dirty="0" smtClean="0">
                <a:solidFill>
                  <a:srgbClr val="ffffff"/>
                </a:solidFill>
                <a:latin typeface="Montserrat Light" pitchFamily="34" charset="0"/>
                <a:ea typeface="Montserrat Light" pitchFamily="34" charset="-122"/>
                <a:cs typeface="Montserrat Light" pitchFamily="34" charset="-120"/>
              </a:rPr>
            </a:br>
            <a:r>
              <a:rPr lang="en-US" sz="1700" dirty="0" smtClean="0">
                <a:solidFill>
                  <a:srgbClr val="ffffff"/>
                </a:solidFill>
                <a:latin typeface="Montserrat Light" pitchFamily="34" charset="0"/>
                <a:ea typeface="Montserrat Light" pitchFamily="34" charset="-122"/>
                <a:cs typeface="Montserrat Light" pitchFamily="34" charset="-120"/>
              </a:rPr>
              <a:t>Youth</a:t>
            </a:r>
            <a:endParaRPr lang="en-US" dirty="0"/>
          </a:p>
        </p:txBody>
      </p:sp>
      <p:sp>
        <p:nvSpPr>
          <p:cNvPr id="6" name="Object 5"/>
          <p:cNvSpPr/>
          <p:nvPr/>
        </p:nvSpPr>
        <p:spPr>
          <a:xfrm>
            <a:off x="9178005" y="2274954"/>
            <a:ext cx="1600276" cy="980830"/>
          </a:xfrm>
          <a:prstGeom prst="rect">
            <a:avLst/>
          </a:prstGeom>
          <a:noFill/>
        </p:spPr>
        <p:txBody>
          <a:bodyPr wrap="square" rtlCol="0" anchor="ctr" bIns="0" lIns="0" rIns="0" tIns="0"/>
          <a:lstStyle/>
          <a:p>
            <a:pPr algn="ctr">
              <a:spcAft>
                <a:spcPts val="600"/>
              </a:spcAft>
              <a:buNone/>
            </a:pPr>
            <a:r>
              <a:rPr lang="en-US" b="1" sz="3800" dirty="0" smtClean="0">
                <a:solidFill>
                  <a:srgbClr val="ffffff"/>
                </a:solidFill>
                <a:latin typeface="Poppins" pitchFamily="34" charset="0"/>
                <a:ea typeface="Poppins" pitchFamily="34" charset="-122"/>
                <a:cs typeface="Poppins" pitchFamily="34" charset="-120"/>
              </a:rPr>
              <a:t>91%</a:t>
            </a:r>
            <a:endParaRPr lang="en-US" dirty="0"/>
          </a:p>
        </p:txBody>
      </p:sp>
      <p:sp>
        <p:nvSpPr>
          <p:cNvPr id="7" name="Object 6"/>
          <p:cNvSpPr/>
          <p:nvPr/>
        </p:nvSpPr>
        <p:spPr>
          <a:xfrm>
            <a:off x="4027115" y="3446146"/>
            <a:ext cx="3604786" cy="952262"/>
          </a:xfrm>
          <a:prstGeom prst="rect">
            <a:avLst/>
          </a:prstGeom>
          <a:solidFill>
            <a:srgbClr val="506e7b"/>
          </a:solidFill>
        </p:spPr>
      </p:sp>
      <p:sp>
        <p:nvSpPr>
          <p:cNvPr id="8" name="Object 7"/>
          <p:cNvSpPr/>
          <p:nvPr/>
        </p:nvSpPr>
        <p:spPr>
          <a:xfrm>
            <a:off x="95226" y="3817142"/>
            <a:ext cx="3741437" cy="181882"/>
          </a:xfrm>
          <a:prstGeom prst="rect">
            <a:avLst/>
          </a:prstGeom>
          <a:noFill/>
        </p:spPr>
        <p:txBody>
          <a:bodyPr wrap="square" rtlCol="0" anchor="t" bIns="0" lIns="0" rIns="0" tIns="0"/>
          <a:lstStyle/>
          <a:p>
            <a:pPr algn="r">
              <a:lnSpc>
                <a:spcPts val="1932"/>
              </a:lnSpc>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Child Welfare Involvement</a:t>
            </a:r>
            <a:endParaRPr lang="en-US" dirty="0"/>
          </a:p>
        </p:txBody>
      </p:sp>
      <p:sp>
        <p:nvSpPr>
          <p:cNvPr id="9" name="Object 8"/>
          <p:cNvSpPr/>
          <p:nvPr/>
        </p:nvSpPr>
        <p:spPr>
          <a:xfrm>
            <a:off x="6064956" y="3417668"/>
            <a:ext cx="1757399" cy="980830"/>
          </a:xfrm>
          <a:prstGeom prst="rect">
            <a:avLst/>
          </a:prstGeom>
          <a:noFill/>
        </p:spPr>
        <p:txBody>
          <a:bodyPr wrap="square" rtlCol="0" anchor="ctr" bIns="0" lIns="0" rIns="0" tIns="0"/>
          <a:lstStyle/>
          <a:p>
            <a:pPr algn="ctr">
              <a:spcAft>
                <a:spcPts val="600"/>
              </a:spcAft>
              <a:buNone/>
            </a:pPr>
            <a:r>
              <a:rPr lang="en-US" b="1" sz="3800" dirty="0" smtClean="0">
                <a:solidFill>
                  <a:srgbClr val="ffffff"/>
                </a:solidFill>
                <a:latin typeface="Poppins" pitchFamily="34" charset="0"/>
                <a:ea typeface="Poppins" pitchFamily="34" charset="-122"/>
                <a:cs typeface="Poppins" pitchFamily="34" charset="-120"/>
              </a:rPr>
              <a:t>50%</a:t>
            </a:r>
            <a:endParaRPr lang="en-US" dirty="0"/>
          </a:p>
        </p:txBody>
      </p:sp>
      <p:sp>
        <p:nvSpPr>
          <p:cNvPr id="10" name="Object 9"/>
          <p:cNvSpPr/>
          <p:nvPr/>
        </p:nvSpPr>
        <p:spPr>
          <a:xfrm>
            <a:off x="4027115" y="4588861"/>
            <a:ext cx="3604786" cy="952262"/>
          </a:xfrm>
          <a:prstGeom prst="rect">
            <a:avLst/>
          </a:prstGeom>
          <a:solidFill>
            <a:srgbClr val="506e7b"/>
          </a:solidFill>
        </p:spPr>
      </p:sp>
      <p:sp>
        <p:nvSpPr>
          <p:cNvPr id="11" name="Object 10"/>
          <p:cNvSpPr/>
          <p:nvPr/>
        </p:nvSpPr>
        <p:spPr>
          <a:xfrm>
            <a:off x="95226" y="4959856"/>
            <a:ext cx="3741437" cy="181882"/>
          </a:xfrm>
          <a:prstGeom prst="rect">
            <a:avLst/>
          </a:prstGeom>
          <a:noFill/>
        </p:spPr>
        <p:txBody>
          <a:bodyPr wrap="square" rtlCol="0" anchor="t" bIns="0" lIns="0" rIns="0" tIns="0"/>
          <a:lstStyle/>
          <a:p>
            <a:pPr algn="r">
              <a:lnSpc>
                <a:spcPts val="1932"/>
              </a:lnSpc>
              <a:spcAft>
                <a:spcPts val="600"/>
              </a:spcAft>
              <a:buNone/>
            </a:pPr>
            <a:r>
              <a:rPr lang="en-US" sz="1700" dirty="0" smtClean="0">
                <a:solidFill>
                  <a:srgbClr val="ffffff"/>
                </a:solidFill>
                <a:latin typeface="Montserrat Light" pitchFamily="34" charset="0"/>
                <a:ea typeface="Montserrat Light" pitchFamily="34" charset="-122"/>
                <a:cs typeface="Montserrat Light" pitchFamily="34" charset="-120"/>
              </a:rPr>
              <a:t>LBGTQ Youth</a:t>
            </a:r>
            <a:endParaRPr lang="en-US" dirty="0"/>
          </a:p>
        </p:txBody>
      </p:sp>
      <p:sp>
        <p:nvSpPr>
          <p:cNvPr id="12" name="Object 11"/>
          <p:cNvSpPr/>
          <p:nvPr/>
        </p:nvSpPr>
        <p:spPr>
          <a:xfrm>
            <a:off x="6064956" y="4560382"/>
            <a:ext cx="1757399" cy="980830"/>
          </a:xfrm>
          <a:prstGeom prst="rect">
            <a:avLst/>
          </a:prstGeom>
          <a:noFill/>
        </p:spPr>
        <p:txBody>
          <a:bodyPr wrap="square" rtlCol="0" anchor="ctr" bIns="0" lIns="0" rIns="0" tIns="0"/>
          <a:lstStyle/>
          <a:p>
            <a:pPr algn="ctr">
              <a:spcAft>
                <a:spcPts val="600"/>
              </a:spcAft>
              <a:buNone/>
            </a:pPr>
            <a:r>
              <a:rPr lang="en-US" b="1" sz="3800" dirty="0" smtClean="0">
                <a:solidFill>
                  <a:srgbClr val="ffffff"/>
                </a:solidFill>
                <a:latin typeface="Poppins" pitchFamily="34" charset="0"/>
                <a:ea typeface="Poppins" pitchFamily="34" charset="-122"/>
                <a:cs typeface="Poppins" pitchFamily="34" charset="-120"/>
              </a:rPr>
              <a:t>50%</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stretch>
            <a:fillRect/>
          </a:stretch>
        </p:blipFill>
        <p:spPr>
          <a:xfrm>
            <a:off x="4314636" y="1660209"/>
            <a:ext cx="6541002" cy="1009844"/>
          </a:xfrm>
          <a:prstGeom prst="rect">
            <a:avLst/>
          </a:prstGeom>
        </p:spPr>
      </p:pic>
      <p:sp>
        <p:nvSpPr>
          <p:cNvPr id="3" name="Object 2"/>
          <p:cNvSpPr/>
          <p:nvPr/>
        </p:nvSpPr>
        <p:spPr>
          <a:xfrm>
            <a:off x="1333167" y="1141762"/>
            <a:ext cx="3171984" cy="1528380"/>
          </a:xfrm>
          <a:prstGeom prst="rect">
            <a:avLst/>
          </a:prstGeom>
          <a:noFill/>
        </p:spPr>
        <p:txBody>
          <a:bodyPr wrap="square" rtlCol="0" anchor="t" bIns="0" lIns="0" rIns="0" tIns="0"/>
          <a:lstStyle/>
          <a:p>
            <a:pPr algn="l">
              <a:lnSpc>
                <a:spcPts val="12726"/>
              </a:lnSpc>
              <a:spcAft>
                <a:spcPts val="600"/>
              </a:spcAft>
              <a:buNone/>
            </a:pPr>
            <a:r>
              <a:rPr lang="en-US" b="1" sz="11300" spc="-431" kern="0" dirty="0" smtClean="0">
                <a:solidFill>
                  <a:srgbClr val="ffffff"/>
                </a:solidFill>
                <a:latin typeface="Poppins" pitchFamily="34" charset="0"/>
                <a:ea typeface="Poppins" pitchFamily="34" charset="-122"/>
                <a:cs typeface="Poppins" pitchFamily="34" charset="-120"/>
              </a:rPr>
              <a:t>20%</a:t>
            </a:r>
            <a:endParaRPr lang="en-US" dirty="0"/>
          </a:p>
        </p:txBody>
      </p:sp>
      <p:sp>
        <p:nvSpPr>
          <p:cNvPr id="4" name="Object 3"/>
          <p:cNvSpPr/>
          <p:nvPr/>
        </p:nvSpPr>
        <p:spPr>
          <a:xfrm>
            <a:off x="1333167" y="2832027"/>
            <a:ext cx="9713071" cy="215211"/>
          </a:xfrm>
          <a:prstGeom prst="rect">
            <a:avLst/>
          </a:prstGeom>
          <a:noFill/>
        </p:spPr>
        <p:txBody>
          <a:bodyPr wrap="square" rtlCol="0" anchor="t" bIns="0" lIns="0" rIns="0" tIns="0"/>
          <a:lstStyle/>
          <a:p>
            <a:pPr algn="l">
              <a:lnSpc>
                <a:spcPts val="2940"/>
              </a:lnSpc>
              <a:spcAft>
                <a:spcPts val="600"/>
              </a:spcAft>
              <a:buNone/>
            </a:pPr>
            <a:r>
              <a:rPr lang="en-US" sz="2100" dirty="0" smtClean="0">
                <a:solidFill>
                  <a:srgbClr val="ffffff">
                    <a:alpha val="50000"/>
                  </a:srgbClr>
                </a:solidFill>
                <a:latin typeface="Montserrat" pitchFamily="34" charset="0"/>
                <a:ea typeface="Montserrat" pitchFamily="34" charset="-122"/>
                <a:cs typeface="Montserrat" pitchFamily="34" charset="-120"/>
              </a:rPr>
              <a:t>OF </a:t>
            </a:r>
            <a:r>
              <a:rPr lang="en-US" b="1" sz="2100" dirty="0" smtClean="0">
                <a:solidFill>
                  <a:srgbClr val="ffffff">
                    <a:alpha val="50000"/>
                  </a:srgbClr>
                </a:solidFill>
                <a:latin typeface="Montserrat" pitchFamily="34" charset="0"/>
                <a:ea typeface="Montserrat" pitchFamily="34" charset="-122"/>
                <a:cs typeface="Montserrat" pitchFamily="34" charset="-120"/>
              </a:rPr>
              <a:t>ALL</a:t>
            </a:r>
            <a:r>
              <a:rPr lang="en-US" sz="2100" dirty="0" smtClean="0">
                <a:solidFill>
                  <a:srgbClr val="ffffff">
                    <a:alpha val="50000"/>
                  </a:srgbClr>
                </a:solidFill>
                <a:latin typeface="Montserrat" pitchFamily="34" charset="0"/>
                <a:ea typeface="Montserrat" pitchFamily="34" charset="-122"/>
                <a:cs typeface="Montserrat" pitchFamily="34" charset="-120"/>
              </a:rPr>
              <a:t> HOMELESS YOUTH IN THE US IN CANADA ARE CSEC VICTIMS</a:t>
            </a:r>
            <a:endParaRPr lang="en-US" dirty="0"/>
          </a:p>
        </p:txBody>
      </p:sp>
      <p:pic>
        <p:nvPicPr>
          <p:cNvPr id="5" name="Object 4" descr="preencoded.png">    </p:cNvPr>
          <p:cNvPicPr>
            <a:picLocks noChangeAspect="1"/>
          </p:cNvPicPr>
          <p:nvPr/>
        </p:nvPicPr>
        <p:blipFill>
          <a:blip r:embed="rId2"/>
          <a:stretch>
            <a:fillRect/>
          </a:stretch>
        </p:blipFill>
        <p:spPr>
          <a:xfrm>
            <a:off x="4054699" y="3809048"/>
            <a:ext cx="6800938" cy="1009844"/>
          </a:xfrm>
          <a:prstGeom prst="rect">
            <a:avLst/>
          </a:prstGeom>
        </p:spPr>
      </p:pic>
      <p:sp>
        <p:nvSpPr>
          <p:cNvPr id="6" name="Object 5"/>
          <p:cNvSpPr/>
          <p:nvPr/>
        </p:nvSpPr>
        <p:spPr>
          <a:xfrm>
            <a:off x="1333167" y="3290541"/>
            <a:ext cx="2912017" cy="1528380"/>
          </a:xfrm>
          <a:prstGeom prst="rect">
            <a:avLst/>
          </a:prstGeom>
          <a:noFill/>
        </p:spPr>
        <p:txBody>
          <a:bodyPr wrap="square" rtlCol="0" anchor="t" bIns="0" lIns="0" rIns="0" tIns="0"/>
          <a:lstStyle/>
          <a:p>
            <a:pPr algn="l">
              <a:lnSpc>
                <a:spcPts val="12726"/>
              </a:lnSpc>
              <a:spcAft>
                <a:spcPts val="600"/>
              </a:spcAft>
              <a:buNone/>
            </a:pPr>
            <a:r>
              <a:rPr lang="en-US" b="1" sz="11300" spc="-431" kern="0" dirty="0" smtClean="0">
                <a:solidFill>
                  <a:srgbClr val="ffffff"/>
                </a:solidFill>
                <a:latin typeface="Poppins" pitchFamily="34" charset="0"/>
                <a:ea typeface="Poppins" pitchFamily="34" charset="-122"/>
                <a:cs typeface="Poppins" pitchFamily="34" charset="-120"/>
              </a:rPr>
              <a:t>14%</a:t>
            </a:r>
            <a:endParaRPr lang="en-US" dirty="0"/>
          </a:p>
        </p:txBody>
      </p:sp>
      <p:sp>
        <p:nvSpPr>
          <p:cNvPr id="7" name="Object 6"/>
          <p:cNvSpPr/>
          <p:nvPr/>
        </p:nvSpPr>
        <p:spPr>
          <a:xfrm>
            <a:off x="1333167" y="4980806"/>
            <a:ext cx="9713071" cy="215211"/>
          </a:xfrm>
          <a:prstGeom prst="rect">
            <a:avLst/>
          </a:prstGeom>
          <a:noFill/>
        </p:spPr>
        <p:txBody>
          <a:bodyPr wrap="square" rtlCol="0" anchor="t" bIns="0" lIns="0" rIns="0" tIns="0"/>
          <a:lstStyle/>
          <a:p>
            <a:pPr algn="l">
              <a:lnSpc>
                <a:spcPts val="2940"/>
              </a:lnSpc>
              <a:spcAft>
                <a:spcPts val="600"/>
              </a:spcAft>
              <a:buNone/>
            </a:pPr>
            <a:r>
              <a:rPr lang="en-US" sz="2100" dirty="0" smtClean="0">
                <a:solidFill>
                  <a:srgbClr val="ffffff">
                    <a:alpha val="50000"/>
                  </a:srgbClr>
                </a:solidFill>
                <a:latin typeface="Montserrat" pitchFamily="34" charset="0"/>
                <a:ea typeface="Montserrat" pitchFamily="34" charset="-122"/>
                <a:cs typeface="Montserrat" pitchFamily="34" charset="-120"/>
              </a:rPr>
              <a:t>OF </a:t>
            </a:r>
            <a:r>
              <a:rPr lang="en-US" b="1" sz="2100" dirty="0" smtClean="0">
                <a:solidFill>
                  <a:srgbClr val="ffffff">
                    <a:alpha val="50000"/>
                  </a:srgbClr>
                </a:solidFill>
                <a:latin typeface="Montserrat" pitchFamily="34" charset="0"/>
                <a:ea typeface="Montserrat" pitchFamily="34" charset="-122"/>
                <a:cs typeface="Montserrat" pitchFamily="34" charset="-120"/>
              </a:rPr>
              <a:t>ALL</a:t>
            </a:r>
            <a:r>
              <a:rPr lang="en-US" sz="2100" dirty="0" smtClean="0">
                <a:solidFill>
                  <a:srgbClr val="ffffff">
                    <a:alpha val="50000"/>
                  </a:srgbClr>
                </a:solidFill>
                <a:latin typeface="Montserrat" pitchFamily="34" charset="0"/>
                <a:ea typeface="Montserrat" pitchFamily="34" charset="-122"/>
                <a:cs typeface="Montserrat" pitchFamily="34" charset="-120"/>
              </a:rPr>
              <a:t> RUNAWAY YOUTH IN THE ARE CSEC VICTIMS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252b32"/>
        </a:solidFill>
        <a:effectLst/>
      </p:bgPr>
    </p:bg>
    <p:spTree>
      <p:nvGrpSpPr>
        <p:cNvPr id="1" name=""/>
        <p:cNvGrpSpPr/>
        <p:nvPr/>
      </p:nvGrpSpPr>
      <p:grpSpPr>
        <a:xfrm>
          <a:off x="0" y="0"/>
          <a:ext cx="0" cy="0"/>
          <a:chOff x="0" y="0"/>
          <a:chExt cx="0" cy="0"/>
        </a:xfrm>
      </p:grpSpPr>
      <p:sp>
        <p:nvSpPr>
          <p:cNvPr id="2" name="Object 1"/>
          <p:cNvSpPr/>
          <p:nvPr/>
        </p:nvSpPr>
        <p:spPr>
          <a:xfrm>
            <a:off x="476131" y="476131"/>
            <a:ext cx="7529217" cy="5913546"/>
          </a:xfrm>
          <a:prstGeom prst="rect">
            <a:avLst/>
          </a:prstGeom>
          <a:solidFill>
            <a:srgbClr val="000000">
              <a:alpha val="0000"/>
            </a:srgbClr>
          </a:solidFill>
        </p:spPr>
      </p:sp>
      <p:pic>
        <p:nvPicPr>
          <p:cNvPr id="3" name="Object 2" descr="preencoded.png">    </p:cNvPr>
          <p:cNvPicPr>
            <a:picLocks noChangeAspect="1"/>
          </p:cNvPicPr>
          <p:nvPr/>
        </p:nvPicPr>
        <p:blipFill>
          <a:blip r:embed="rId1"/>
          <a:srcRect l="7559" r="7559" t="0" b="0"/>
          <a:stretch/>
        </p:blipFill>
        <p:spPr>
          <a:xfrm>
            <a:off x="476131" y="476131"/>
            <a:ext cx="7529217" cy="5913546"/>
          </a:xfrm>
          <a:prstGeom prst="rect">
            <a:avLst/>
          </a:prstGeom>
        </p:spPr>
      </p:pic>
      <p:sp>
        <p:nvSpPr>
          <p:cNvPr id="4" name="Object 3"/>
          <p:cNvSpPr/>
          <p:nvPr/>
        </p:nvSpPr>
        <p:spPr>
          <a:xfrm>
            <a:off x="7967258" y="476131"/>
            <a:ext cx="3764609" cy="5913546"/>
          </a:xfrm>
          <a:prstGeom prst="rect">
            <a:avLst/>
          </a:prstGeom>
          <a:solidFill>
            <a:srgbClr val="252b32"/>
          </a:solidFill>
        </p:spPr>
      </p:sp>
      <p:sp>
        <p:nvSpPr>
          <p:cNvPr id="5" name="Object 4"/>
          <p:cNvSpPr/>
          <p:nvPr/>
        </p:nvSpPr>
        <p:spPr>
          <a:xfrm>
            <a:off x="8252936" y="3018099"/>
            <a:ext cx="3574156" cy="1067105"/>
          </a:xfrm>
          <a:prstGeom prst="rect">
            <a:avLst/>
          </a:prstGeom>
          <a:noFill/>
        </p:spPr>
        <p:txBody>
          <a:bodyPr wrap="square" rtlCol="0" anchor="t" bIns="0" lIns="0" rIns="0" tIns="0"/>
          <a:lstStyle/>
          <a:p>
            <a:pPr algn="l">
              <a:lnSpc>
                <a:spcPts val="4242"/>
              </a:lnSpc>
              <a:spcAft>
                <a:spcPts val="600"/>
              </a:spcAft>
              <a:buNone/>
            </a:pPr>
            <a:r>
              <a:rPr lang="en-US" b="1" sz="3800" dirty="0" smtClean="0">
                <a:solidFill>
                  <a:srgbClr val="ffffff"/>
                </a:solidFill>
                <a:latin typeface="Poppins" pitchFamily="34" charset="0"/>
                <a:ea typeface="Poppins" pitchFamily="34" charset="-122"/>
                <a:cs typeface="Poppins" pitchFamily="34" charset="-120"/>
              </a:rPr>
              <a:t>The role of</a:t>
            </a:r>
            <a:br>
              <a:rPr lang="en-US" b="1" sz="3800" dirty="0" smtClean="0">
                <a:solidFill>
                  <a:srgbClr val="ffffff"/>
                </a:solidFill>
                <a:latin typeface="Poppins" pitchFamily="34" charset="0"/>
                <a:ea typeface="Poppins" pitchFamily="34" charset="-122"/>
                <a:cs typeface="Poppins" pitchFamily="34" charset="-120"/>
              </a:rPr>
            </a:br>
            <a:r>
              <a:rPr lang="en-US" b="1" sz="3800" dirty="0" smtClean="0">
                <a:solidFill>
                  <a:srgbClr val="ffffff"/>
                </a:solidFill>
                <a:latin typeface="Poppins" pitchFamily="34" charset="0"/>
                <a:ea typeface="Poppins" pitchFamily="34" charset="-122"/>
                <a:cs typeface="Poppins" pitchFamily="34" charset="-120"/>
              </a:rPr>
              <a:t>Technology.</a:t>
            </a:r>
            <a:endParaRPr lang="en-US" dirty="0"/>
          </a:p>
        </p:txBody>
      </p:sp>
      <p:sp>
        <p:nvSpPr>
          <p:cNvPr id="6" name="Object 5"/>
          <p:cNvSpPr/>
          <p:nvPr/>
        </p:nvSpPr>
        <p:spPr>
          <a:xfrm>
            <a:off x="8252936" y="4342314"/>
            <a:ext cx="3574156" cy="1761684"/>
          </a:xfrm>
          <a:prstGeom prst="rect">
            <a:avLst/>
          </a:prstGeom>
          <a:noFill/>
        </p:spPr>
        <p:txBody>
          <a:bodyPr wrap="square" rtlCol="0" anchor="t" bIns="0" lIns="0" rIns="0" tIns="0"/>
          <a:lstStyle/>
          <a:p>
            <a:pPr algn="l">
              <a:lnSpc>
                <a:spcPts val="2100"/>
              </a:lnSpc>
              <a:spcAft>
                <a:spcPts val="600"/>
              </a:spcAft>
              <a:buNone/>
            </a:pPr>
            <a:r>
              <a:rPr lang="en-US" sz="1500" dirty="0" smtClean="0">
                <a:solidFill>
                  <a:srgbClr val="ffffff"/>
                </a:solidFill>
                <a:latin typeface="Montserrat" pitchFamily="34" charset="0"/>
                <a:ea typeface="Montserrat" pitchFamily="34" charset="-122"/>
                <a:cs typeface="Montserrat" pitchFamily="34" charset="-120"/>
              </a:rPr>
              <a:t>The internet has made it easier</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for children to be bought and</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sold online.  Law enforcement</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doesn't have enough resources</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to navigate online commercial</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sex market and identify their</a:t>
            </a:r>
            <a:br>
              <a:rPr lang="en-US" sz="1500" dirty="0" smtClean="0">
                <a:solidFill>
                  <a:srgbClr val="ffffff"/>
                </a:solidFill>
                <a:latin typeface="Montserrat" pitchFamily="34" charset="0"/>
                <a:ea typeface="Montserrat" pitchFamily="34" charset="-122"/>
                <a:cs typeface="Montserrat" pitchFamily="34" charset="-120"/>
              </a:rPr>
            </a:br>
            <a:r>
              <a:rPr lang="en-US" sz="1500" dirty="0" smtClean="0">
                <a:solidFill>
                  <a:srgbClr val="ffffff"/>
                </a:solidFill>
                <a:latin typeface="Montserrat" pitchFamily="34" charset="0"/>
                <a:ea typeface="Montserrat" pitchFamily="34" charset="-122"/>
                <a:cs typeface="Montserrat" pitchFamily="34" charset="-120"/>
              </a:rPr>
              <a:t>trackers.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252b32"/>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stretch>
            <a:fillRect/>
          </a:stretch>
        </p:blipFill>
        <p:spPr>
          <a:xfrm>
            <a:off x="4233253" y="2734628"/>
            <a:ext cx="6622378" cy="1009844"/>
          </a:xfrm>
          <a:prstGeom prst="rect">
            <a:avLst/>
          </a:prstGeom>
        </p:spPr>
      </p:pic>
      <p:sp>
        <p:nvSpPr>
          <p:cNvPr id="3" name="Object 2"/>
          <p:cNvSpPr/>
          <p:nvPr/>
        </p:nvSpPr>
        <p:spPr>
          <a:xfrm>
            <a:off x="1333167" y="2216151"/>
            <a:ext cx="3090566" cy="1528380"/>
          </a:xfrm>
          <a:prstGeom prst="rect">
            <a:avLst/>
          </a:prstGeom>
          <a:noFill/>
        </p:spPr>
        <p:txBody>
          <a:bodyPr wrap="square" rtlCol="0" anchor="t" bIns="0" lIns="0" rIns="0" tIns="0"/>
          <a:lstStyle/>
          <a:p>
            <a:pPr algn="l">
              <a:lnSpc>
                <a:spcPts val="12726"/>
              </a:lnSpc>
              <a:spcAft>
                <a:spcPts val="600"/>
              </a:spcAft>
              <a:buNone/>
            </a:pPr>
            <a:r>
              <a:rPr lang="en-US" b="1" sz="11300" spc="-431" kern="0" dirty="0" smtClean="0">
                <a:solidFill>
                  <a:srgbClr val="ffffff"/>
                </a:solidFill>
                <a:latin typeface="Poppins" pitchFamily="34" charset="0"/>
                <a:ea typeface="Poppins" pitchFamily="34" charset="-122"/>
                <a:cs typeface="Poppins" pitchFamily="34" charset="-120"/>
              </a:rPr>
              <a:t>75%</a:t>
            </a:r>
            <a:endParaRPr lang="en-US" dirty="0"/>
          </a:p>
        </p:txBody>
      </p:sp>
      <p:sp>
        <p:nvSpPr>
          <p:cNvPr id="4" name="Object 3"/>
          <p:cNvSpPr/>
          <p:nvPr/>
        </p:nvSpPr>
        <p:spPr>
          <a:xfrm>
            <a:off x="1333167" y="3906416"/>
            <a:ext cx="9713071" cy="215211"/>
          </a:xfrm>
          <a:prstGeom prst="rect">
            <a:avLst/>
          </a:prstGeom>
          <a:noFill/>
        </p:spPr>
        <p:txBody>
          <a:bodyPr wrap="square" rtlCol="0" anchor="t" bIns="0" lIns="0" rIns="0" tIns="0"/>
          <a:lstStyle/>
          <a:p>
            <a:pPr algn="l">
              <a:lnSpc>
                <a:spcPts val="2940"/>
              </a:lnSpc>
              <a:spcAft>
                <a:spcPts val="600"/>
              </a:spcAft>
              <a:buNone/>
            </a:pPr>
            <a:r>
              <a:rPr lang="en-US" sz="2100" dirty="0" smtClean="0">
                <a:solidFill>
                  <a:srgbClr val="ffffff">
                    <a:alpha val="50000"/>
                  </a:srgbClr>
                </a:solidFill>
                <a:latin typeface="Montserrat" pitchFamily="34" charset="0"/>
                <a:ea typeface="Montserrat" pitchFamily="34" charset="-122"/>
                <a:cs typeface="Montserrat" pitchFamily="34" charset="-120"/>
              </a:rPr>
              <a:t>OF </a:t>
            </a:r>
            <a:r>
              <a:rPr lang="en-US" b="1" sz="2100" dirty="0" smtClean="0">
                <a:solidFill>
                  <a:srgbClr val="ffffff">
                    <a:alpha val="50000"/>
                  </a:srgbClr>
                </a:solidFill>
                <a:latin typeface="Montserrat" pitchFamily="34" charset="0"/>
                <a:ea typeface="Montserrat" pitchFamily="34" charset="-122"/>
                <a:cs typeface="Montserrat" pitchFamily="34" charset="-120"/>
              </a:rPr>
              <a:t>ALL</a:t>
            </a:r>
            <a:r>
              <a:rPr lang="en-US" sz="2100" dirty="0" smtClean="0">
                <a:solidFill>
                  <a:srgbClr val="ffffff">
                    <a:alpha val="50000"/>
                  </a:srgbClr>
                </a:solidFill>
                <a:latin typeface="Montserrat" pitchFamily="34" charset="0"/>
                <a:ea typeface="Montserrat" pitchFamily="34" charset="-122"/>
                <a:cs typeface="Montserrat" pitchFamily="34" charset="-120"/>
              </a:rPr>
              <a:t> CSEC VICTIMS REPORTED BEING ADVERTISED ONLINE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142845" cy="6856285"/>
          </a:xfrm>
          <a:prstGeom prst="rect">
            <a:avLst/>
          </a:prstGeom>
        </p:spPr>
      </p:pic>
      <p:pic>
        <p:nvPicPr>
          <p:cNvPr id="3" name="Object 2" descr="preencoded.png">    </p:cNvPr>
          <p:cNvPicPr>
            <a:picLocks noChangeAspect="1"/>
          </p:cNvPicPr>
          <p:nvPr/>
        </p:nvPicPr>
        <p:blipFill>
          <a:blip r:embed="rId3"/>
          <a:srcRect l="7676" r="7676" t="0" b="0"/>
          <a:stretch/>
        </p:blipFill>
        <p:spPr>
          <a:xfrm>
            <a:off x="8322769" y="0"/>
            <a:ext cx="3866183" cy="6856286"/>
          </a:xfrm>
          <a:prstGeom prst="rect">
            <a:avLst/>
          </a:prstGeom>
        </p:spPr>
      </p:pic>
      <p:sp>
        <p:nvSpPr>
          <p:cNvPr id="4" name="Object 3"/>
          <p:cNvSpPr/>
          <p:nvPr/>
        </p:nvSpPr>
        <p:spPr>
          <a:xfrm>
            <a:off x="142839" y="1513301"/>
            <a:ext cx="7799025" cy="2832617"/>
          </a:xfrm>
          <a:prstGeom prst="rect">
            <a:avLst/>
          </a:prstGeom>
          <a:noFill/>
        </p:spPr>
        <p:txBody>
          <a:bodyPr wrap="square" rtlCol="0" anchor="t" bIns="0" lIns="0" rIns="0" tIns="0"/>
          <a:lstStyle/>
          <a:p>
            <a:pPr algn="r">
              <a:lnSpc>
                <a:spcPts val="11453"/>
              </a:lnSpc>
              <a:spcAft>
                <a:spcPts val="600"/>
              </a:spcAft>
              <a:buNone/>
            </a:pPr>
            <a:r>
              <a:rPr lang="en-US" b="1" sz="10100" dirty="0" smtClean="0">
                <a:solidFill>
                  <a:srgbClr val="1e343b"/>
                </a:solidFill>
                <a:latin typeface="Poppins" pitchFamily="34" charset="0"/>
                <a:ea typeface="Poppins" pitchFamily="34" charset="-122"/>
                <a:cs typeface="Poppins" pitchFamily="34" charset="-120"/>
              </a:rPr>
              <a:t>A FIGHTING</a:t>
            </a:r>
            <a:br>
              <a:rPr lang="en-US" b="1" sz="10100" dirty="0" smtClean="0">
                <a:solidFill>
                  <a:srgbClr val="1e343b"/>
                </a:solidFill>
                <a:latin typeface="Poppins" pitchFamily="34" charset="0"/>
                <a:ea typeface="Poppins" pitchFamily="34" charset="-122"/>
                <a:cs typeface="Poppins" pitchFamily="34" charset="-120"/>
              </a:rPr>
            </a:br>
            <a:r>
              <a:rPr lang="en-US" b="1" sz="10100" dirty="0" smtClean="0">
                <a:solidFill>
                  <a:srgbClr val="1e343b"/>
                </a:solidFill>
                <a:latin typeface="Poppins" pitchFamily="34" charset="0"/>
                <a:ea typeface="Poppins" pitchFamily="34" charset="-122"/>
                <a:cs typeface="Poppins" pitchFamily="34" charset="-120"/>
              </a:rPr>
              <a:t>CHANCE</a:t>
            </a:r>
            <a:endParaRPr lang="en-US" dirty="0"/>
          </a:p>
        </p:txBody>
      </p:sp>
      <p:sp>
        <p:nvSpPr>
          <p:cNvPr id="5" name="Object 4"/>
          <p:cNvSpPr/>
          <p:nvPr/>
        </p:nvSpPr>
        <p:spPr>
          <a:xfrm>
            <a:off x="190452" y="4698255"/>
            <a:ext cx="7751412" cy="175216"/>
          </a:xfrm>
          <a:prstGeom prst="rect">
            <a:avLst/>
          </a:prstGeom>
          <a:noFill/>
        </p:spPr>
        <p:txBody>
          <a:bodyPr wrap="square" rtlCol="0" anchor="t" bIns="0" lIns="0" rIns="0" tIns="0"/>
          <a:lstStyle/>
          <a:p>
            <a:pPr algn="r">
              <a:lnSpc>
                <a:spcPts val="2310"/>
              </a:lnSpc>
              <a:spcAft>
                <a:spcPts val="600"/>
              </a:spcAft>
              <a:buNone/>
            </a:pPr>
            <a:r>
              <a:rPr lang="en-US" sz="1700" dirty="0" smtClean="0">
                <a:solidFill>
                  <a:srgbClr val="444444">
                    <a:alpha val="80000"/>
                  </a:srgbClr>
                </a:solidFill>
                <a:latin typeface="Montserrat" pitchFamily="34" charset="0"/>
                <a:ea typeface="Montserrat" pitchFamily="34" charset="-122"/>
                <a:cs typeface="Montserrat" pitchFamily="34" charset="-120"/>
              </a:rPr>
              <a:t>Using Deep Learning to fight back against the pathway to abuse.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2021-04-28T13:05:12.963Z</dcterms:created>
  <dcterms:modified xsi:type="dcterms:W3CDTF">2021-04-28T13:05:12.963Z</dcterms:modified>
</cp:coreProperties>
</file>